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oboto"/>
      <p:regular r:id="rId64"/>
      <p:bold r:id="rId65"/>
      <p:italic r:id="rId66"/>
      <p:boldItalic r:id="rId67"/>
    </p:embeddedFont>
    <p:embeddedFont>
      <p:font typeface="Corbel"/>
      <p:regular r:id="rId68"/>
      <p:bold r:id="rId69"/>
      <p:italic r:id="rId70"/>
      <p:boldItalic r:id="rId71"/>
    </p:embeddedFont>
    <p:embeddedFont>
      <p:font typeface="Merriweather Black"/>
      <p:bold r:id="rId72"/>
      <p:boldItalic r:id="rId73"/>
    </p:embeddedFont>
    <p:embeddedFont>
      <p:font typeface="Merriweather"/>
      <p:regular r:id="rId74"/>
      <p:bold r:id="rId75"/>
      <p:italic r:id="rId76"/>
      <p:boldItalic r:id="rId77"/>
    </p:embeddedFont>
    <p:embeddedFont>
      <p:font typeface="DM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9EA478-31C3-4C80-9514-B3625DCA95CB}">
  <a:tblStyle styleId="{AF9EA478-31C3-4C80-9514-B3625DCA95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A5E23A6-C443-4758-85F2-FEDCC1187D0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DMSans-italic.fntdata"/><Relationship Id="rId81" Type="http://schemas.openxmlformats.org/officeDocument/2006/relationships/font" Target="fonts/DM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erriweatherBlack-boldItalic.fntdata"/><Relationship Id="rId72" Type="http://schemas.openxmlformats.org/officeDocument/2006/relationships/font" Target="fonts/MerriweatherBlack-bold.fntdata"/><Relationship Id="rId31" Type="http://schemas.openxmlformats.org/officeDocument/2006/relationships/slide" Target="slides/slide25.xml"/><Relationship Id="rId75" Type="http://schemas.openxmlformats.org/officeDocument/2006/relationships/font" Target="fonts/Merriweather-bold.fntdata"/><Relationship Id="rId30" Type="http://schemas.openxmlformats.org/officeDocument/2006/relationships/slide" Target="slides/slide24.xml"/><Relationship Id="rId74" Type="http://schemas.openxmlformats.org/officeDocument/2006/relationships/font" Target="fonts/Merriweather-regular.fntdata"/><Relationship Id="rId33" Type="http://schemas.openxmlformats.org/officeDocument/2006/relationships/slide" Target="slides/slide27.xml"/><Relationship Id="rId77" Type="http://schemas.openxmlformats.org/officeDocument/2006/relationships/font" Target="fonts/Merriweather-boldItalic.fntdata"/><Relationship Id="rId32" Type="http://schemas.openxmlformats.org/officeDocument/2006/relationships/slide" Target="slides/slide26.xml"/><Relationship Id="rId76" Type="http://schemas.openxmlformats.org/officeDocument/2006/relationships/font" Target="fonts/Merriweather-italic.fntdata"/><Relationship Id="rId35" Type="http://schemas.openxmlformats.org/officeDocument/2006/relationships/slide" Target="slides/slide29.xml"/><Relationship Id="rId79" Type="http://schemas.openxmlformats.org/officeDocument/2006/relationships/font" Target="fonts/DMSans-bold.fntdata"/><Relationship Id="rId34" Type="http://schemas.openxmlformats.org/officeDocument/2006/relationships/slide" Target="slides/slide28.xml"/><Relationship Id="rId78" Type="http://schemas.openxmlformats.org/officeDocument/2006/relationships/font" Target="fonts/DMSans-regular.fntdata"/><Relationship Id="rId71" Type="http://schemas.openxmlformats.org/officeDocument/2006/relationships/font" Target="fonts/Corbel-boldItalic.fntdata"/><Relationship Id="rId70" Type="http://schemas.openxmlformats.org/officeDocument/2006/relationships/font" Target="fonts/Corbel-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Corbel-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orbel-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hwa.dot.gov/" TargetMode="External"/><Relationship Id="rId3" Type="http://schemas.openxmlformats.org/officeDocument/2006/relationships/hyperlink" Target="https://www.fhwa.dot.gov/" TargetMode="External"/><Relationship Id="rId4" Type="http://schemas.openxmlformats.org/officeDocument/2006/relationships/hyperlink" Target="https://www.infrastructurereportcard.org/" TargetMode="External"/><Relationship Id="rId11" Type="http://schemas.openxmlformats.org/officeDocument/2006/relationships/hyperlink" Target="https://www.trb.org/" TargetMode="External"/><Relationship Id="rId10" Type="http://schemas.openxmlformats.org/officeDocument/2006/relationships/hyperlink" Target="https://www.trb.org/" TargetMode="External"/><Relationship Id="rId9" Type="http://schemas.openxmlformats.org/officeDocument/2006/relationships/hyperlink" Target="https://tripnet.org/" TargetMode="External"/><Relationship Id="rId5" Type="http://schemas.openxmlformats.org/officeDocument/2006/relationships/hyperlink" Target="https://www.infrastructurereportcard.org/" TargetMode="External"/><Relationship Id="rId6" Type="http://schemas.openxmlformats.org/officeDocument/2006/relationships/hyperlink" Target="https://www.nhtsa.gov/" TargetMode="External"/><Relationship Id="rId7" Type="http://schemas.openxmlformats.org/officeDocument/2006/relationships/hyperlink" Target="https://www.nhtsa.gov/" TargetMode="External"/><Relationship Id="rId8" Type="http://schemas.openxmlformats.org/officeDocument/2006/relationships/hyperlink" Target="https://tripnet.org/"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hwa.dot.gov/" TargetMode="External"/><Relationship Id="rId3" Type="http://schemas.openxmlformats.org/officeDocument/2006/relationships/hyperlink" Target="https://www.fhwa.dot.gov/" TargetMode="External"/><Relationship Id="rId4" Type="http://schemas.openxmlformats.org/officeDocument/2006/relationships/hyperlink" Target="https://www.infrastructurereportcard.org/" TargetMode="External"/><Relationship Id="rId11" Type="http://schemas.openxmlformats.org/officeDocument/2006/relationships/hyperlink" Target="https://www.trb.org/" TargetMode="External"/><Relationship Id="rId10" Type="http://schemas.openxmlformats.org/officeDocument/2006/relationships/hyperlink" Target="https://www.trb.org/" TargetMode="External"/><Relationship Id="rId9" Type="http://schemas.openxmlformats.org/officeDocument/2006/relationships/hyperlink" Target="https://tripnet.org/" TargetMode="External"/><Relationship Id="rId5" Type="http://schemas.openxmlformats.org/officeDocument/2006/relationships/hyperlink" Target="https://www.infrastructurereportcard.org/" TargetMode="External"/><Relationship Id="rId6" Type="http://schemas.openxmlformats.org/officeDocument/2006/relationships/hyperlink" Target="https://www.nhtsa.gov/" TargetMode="External"/><Relationship Id="rId7" Type="http://schemas.openxmlformats.org/officeDocument/2006/relationships/hyperlink" Target="https://www.nhtsa.gov/" TargetMode="External"/><Relationship Id="rId8" Type="http://schemas.openxmlformats.org/officeDocument/2006/relationships/hyperlink" Target="https://tripnet.or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20fe27bad8_0_4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20fe27bad8_0_4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d71957321_1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d71957321_1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d71957321_1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d71957321_1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d71957321_1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d71957321_1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d71957321_1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d71957321_1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d71957321_1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1d71957321_1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d71957321_1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d71957321_1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114e6295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2114e6295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d75ced1c0_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6" name="Google Shape;196;g31d75ced1c0_2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d75ced1c0_2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3" name="Google Shape;203;g31d75ced1c0_2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d75ced1c0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0" name="Google Shape;210;g31d75ced1c0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20ff4af27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20ff4af27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d75ced1c0_2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7" name="Google Shape;217;g31d75ced1c0_2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d75ced1c0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3" name="Google Shape;223;g31d75ced1c0_2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d75ced1c0_2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9" name="Google Shape;229;g31d75ced1c0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d75ced1c0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7" name="Google Shape;237;g31d75ced1c0_2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d75ced1c0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47" name="Google Shape;247;g31d75ced1c0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d75ced1c0_2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4" name="Google Shape;254;g31d75ced1c0_2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20fe27bad8_0_4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20fe27bad8_0_4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d75ced1c0_2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68" name="Google Shape;268;g31d75ced1c0_2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d71957321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d71957321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d71957321_1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d71957321_1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20ff4af27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20ff4af27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d75ced1c0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9" name="Google Shape;289;g31d75ced1c0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d75ced1c0_2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6" name="Google Shape;296;g31d75ced1c0_2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d75ced1c0_2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2" name="Google Shape;302;g31d75ced1c0_2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d75ced1c0_2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3" name="Google Shape;313;g31d75ced1c0_2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d75ced1c0_2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0" name="Google Shape;320;g31d75ced1c0_2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d75ced1c0_2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7" name="Google Shape;327;g31d75ced1c0_2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d75ced1c0_2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34" name="Google Shape;334;g31d75ced1c0_2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20fe27bad8_0_4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20fe27bad8_0_4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20ff4af27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20ff4af27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20ff4af27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20ff4af27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0fe27bad8_0_4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0fe27bad8_0_4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20ff4af27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20ff4af27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20ff4af27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20ff4af27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20ff4af27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20ff4af27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0ff4af27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20ff4af27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20ff4af27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20ff4af27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1db5d6eb3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1db5d6eb3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20fe27bad8_0_4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20fe27bad8_0_4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20ff4af2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20ff4af2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20fe27bad8_0_4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20fe27bad8_0_4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20ff4af2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20ff4af2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1db5d6eb37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1db5d6eb3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References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Federal Highway Administration (FHWA)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https://www.fhwa.dot.gov/</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Reports on roadway conditions, maintenance costs, and repair frequency.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American Society of Civil Engineers (ASCE) - Infrastructure Report Card</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https://www.infrastructurereportcard.org/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Data on national road maintenance, costs, and funding gaps.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National Highway Traffic Safety Administration (NHTSA)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https://www.nhtsa.gov/</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Statistics on accidents related to road anomalies.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TRIP - A National Transportation Research Nonprofit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https://tripnet.org/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Reports on road conditions, costs of repairs, and impacts on drivers.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Local and State Department of Transportation Reports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Example: California DOT, Texas DOT, etc.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Specific reports on pothole and crack repair statistics by region.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Transportation Research Board (TRB)</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https://www.trb.org/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Research papers on crack and pothole occurrence, repair methods, and costs.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Public Works Agencies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Example: Municipal Public Works Department reports for urban data (e.g., Chicago, NYC).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Data on illegal dumping, construction zones, and localized road anomalies.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20ff4af27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20ff4af2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d6ca08c4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1d6ca08c4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d6ca08c4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d6ca08c4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1d6ca08c4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1d6ca08c4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d6ca08c4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1d6ca08c4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d6ca08c4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1d6ca08c4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d6ca08c4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1d6ca08c4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20fe27bad8_0_4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20fe27bad8_0_4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dd709b6e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dd709b6e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References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Federal Highway Administration (FHWA)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https://www.fhwa.dot.gov/</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Reports on roadway conditions, maintenance costs, and repair frequency.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American Society of Civil Engineers (ASCE) - Infrastructure Report Card</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https://www.infrastructurereportcard.org/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Data on national road maintenance, costs, and funding gaps.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National Highway Traffic Safety Administration (NHTSA)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https://www.nhtsa.gov/</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Statistics on accidents related to road anomalies.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TRIP - A National Transportation Research Nonprofit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https://tripnet.org/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Reports on road conditions, costs of repairs, and impacts on drivers.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Local and State Department of Transportation Reports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Example: California DOT, Texas DOT, etc.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Specific reports on pothole and crack repair statistics by region.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Transportation Research Board (TRB)</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https://www.trb.org/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Research papers on crack and pothole occurrence, repair methods, and costs.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Public Works Agencies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Example: Municipal Public Works Department reports for urban data (e.g., Chicago, NYC).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Data on illegal dumping, construction zones, and localized road anomalies.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20fe27bad8_0_4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20fe27bad8_0_4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20fe27bad8_0_4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20fe27bad8_0_4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d71957321_1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d71957321_1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60" name="Shape 60"/>
        <p:cNvGrpSpPr/>
        <p:nvPr/>
      </p:nvGrpSpPr>
      <p:grpSpPr>
        <a:xfrm>
          <a:off x="0" y="0"/>
          <a:ext cx="0" cy="0"/>
          <a:chOff x="0" y="0"/>
          <a:chExt cx="0" cy="0"/>
        </a:xfrm>
      </p:grpSpPr>
      <p:sp>
        <p:nvSpPr>
          <p:cNvPr id="61" name="Google Shape;61;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4"/>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 name="Google Shape;65;p14"/>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1200"/>
              </a:spcBef>
              <a:spcAft>
                <a:spcPts val="0"/>
              </a:spcAft>
              <a:buClr>
                <a:schemeClr val="dk1"/>
              </a:buClr>
              <a:buSzPts val="2100"/>
              <a:buChar char="○"/>
              <a:defRPr sz="2100"/>
            </a:lvl2pPr>
            <a:lvl3pPr indent="-342900" lvl="2" marL="1371600" algn="l">
              <a:lnSpc>
                <a:spcPct val="90000"/>
              </a:lnSpc>
              <a:spcBef>
                <a:spcPts val="1200"/>
              </a:spcBef>
              <a:spcAft>
                <a:spcPts val="0"/>
              </a:spcAft>
              <a:buClr>
                <a:schemeClr val="dk1"/>
              </a:buClr>
              <a:buSzPts val="1800"/>
              <a:buChar char="■"/>
              <a:defRPr sz="1800"/>
            </a:lvl3pPr>
            <a:lvl4pPr indent="-323850" lvl="3" marL="1828800" algn="l">
              <a:lnSpc>
                <a:spcPct val="90000"/>
              </a:lnSpc>
              <a:spcBef>
                <a:spcPts val="1200"/>
              </a:spcBef>
              <a:spcAft>
                <a:spcPts val="0"/>
              </a:spcAft>
              <a:buClr>
                <a:schemeClr val="dk1"/>
              </a:buClr>
              <a:buSzPts val="1500"/>
              <a:buChar char="●"/>
              <a:defRPr sz="1500"/>
            </a:lvl4pPr>
            <a:lvl5pPr indent="-323850" lvl="4" marL="2286000" algn="l">
              <a:lnSpc>
                <a:spcPct val="90000"/>
              </a:lnSpc>
              <a:spcBef>
                <a:spcPts val="1200"/>
              </a:spcBef>
              <a:spcAft>
                <a:spcPts val="0"/>
              </a:spcAft>
              <a:buClr>
                <a:schemeClr val="dk1"/>
              </a:buClr>
              <a:buSzPts val="1500"/>
              <a:buChar char="○"/>
              <a:defRPr sz="1500"/>
            </a:lvl5pPr>
            <a:lvl6pPr indent="-323850" lvl="5" marL="2743200" algn="l">
              <a:lnSpc>
                <a:spcPct val="90000"/>
              </a:lnSpc>
              <a:spcBef>
                <a:spcPts val="1200"/>
              </a:spcBef>
              <a:spcAft>
                <a:spcPts val="0"/>
              </a:spcAft>
              <a:buClr>
                <a:schemeClr val="dk1"/>
              </a:buClr>
              <a:buSzPts val="1500"/>
              <a:buChar char="■"/>
              <a:defRPr sz="1500"/>
            </a:lvl6pPr>
            <a:lvl7pPr indent="-323850" lvl="6" marL="3200400" algn="l">
              <a:lnSpc>
                <a:spcPct val="90000"/>
              </a:lnSpc>
              <a:spcBef>
                <a:spcPts val="1200"/>
              </a:spcBef>
              <a:spcAft>
                <a:spcPts val="0"/>
              </a:spcAft>
              <a:buClr>
                <a:schemeClr val="dk1"/>
              </a:buClr>
              <a:buSzPts val="1500"/>
              <a:buChar char="●"/>
              <a:defRPr sz="1500"/>
            </a:lvl7pPr>
            <a:lvl8pPr indent="-323850" lvl="7" marL="3657600" algn="l">
              <a:lnSpc>
                <a:spcPct val="90000"/>
              </a:lnSpc>
              <a:spcBef>
                <a:spcPts val="1200"/>
              </a:spcBef>
              <a:spcAft>
                <a:spcPts val="0"/>
              </a:spcAft>
              <a:buClr>
                <a:schemeClr val="dk1"/>
              </a:buClr>
              <a:buSzPts val="1500"/>
              <a:buChar char="○"/>
              <a:defRPr sz="1500"/>
            </a:lvl8pPr>
            <a:lvl9pPr indent="-323850" lvl="8" marL="4114800" algn="l">
              <a:lnSpc>
                <a:spcPct val="90000"/>
              </a:lnSpc>
              <a:spcBef>
                <a:spcPts val="1200"/>
              </a:spcBef>
              <a:spcAft>
                <a:spcPts val="1200"/>
              </a:spcAft>
              <a:buClr>
                <a:schemeClr val="dk1"/>
              </a:buClr>
              <a:buSzPts val="1500"/>
              <a:buChar char="■"/>
              <a:defRPr sz="1500"/>
            </a:lvl9pPr>
          </a:lstStyle>
          <a:p/>
        </p:txBody>
      </p:sp>
      <p:sp>
        <p:nvSpPr>
          <p:cNvPr id="66" name="Google Shape;66;p14"/>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1200"/>
              </a:spcBef>
              <a:spcAft>
                <a:spcPts val="0"/>
              </a:spcAft>
              <a:buClr>
                <a:schemeClr val="dk1"/>
              </a:buClr>
              <a:buSzPts val="1100"/>
              <a:buNone/>
              <a:defRPr sz="1100"/>
            </a:lvl2pPr>
            <a:lvl3pPr indent="-228600" lvl="2" marL="1371600" algn="l">
              <a:lnSpc>
                <a:spcPct val="90000"/>
              </a:lnSpc>
              <a:spcBef>
                <a:spcPts val="1200"/>
              </a:spcBef>
              <a:spcAft>
                <a:spcPts val="0"/>
              </a:spcAft>
              <a:buClr>
                <a:schemeClr val="dk1"/>
              </a:buClr>
              <a:buSzPts val="900"/>
              <a:buNone/>
              <a:defRPr sz="900"/>
            </a:lvl3pPr>
            <a:lvl4pPr indent="-228600" lvl="3" marL="1828800" algn="l">
              <a:lnSpc>
                <a:spcPct val="90000"/>
              </a:lnSpc>
              <a:spcBef>
                <a:spcPts val="1200"/>
              </a:spcBef>
              <a:spcAft>
                <a:spcPts val="0"/>
              </a:spcAft>
              <a:buClr>
                <a:schemeClr val="dk1"/>
              </a:buClr>
              <a:buSzPts val="800"/>
              <a:buNone/>
              <a:defRPr sz="800"/>
            </a:lvl4pPr>
            <a:lvl5pPr indent="-228600" lvl="4" marL="2286000" algn="l">
              <a:lnSpc>
                <a:spcPct val="90000"/>
              </a:lnSpc>
              <a:spcBef>
                <a:spcPts val="1200"/>
              </a:spcBef>
              <a:spcAft>
                <a:spcPts val="0"/>
              </a:spcAft>
              <a:buClr>
                <a:schemeClr val="dk1"/>
              </a:buClr>
              <a:buSzPts val="800"/>
              <a:buNone/>
              <a:defRPr sz="800"/>
            </a:lvl5pPr>
            <a:lvl6pPr indent="-228600" lvl="5" marL="2743200" algn="l">
              <a:lnSpc>
                <a:spcPct val="90000"/>
              </a:lnSpc>
              <a:spcBef>
                <a:spcPts val="1200"/>
              </a:spcBef>
              <a:spcAft>
                <a:spcPts val="0"/>
              </a:spcAft>
              <a:buClr>
                <a:schemeClr val="dk1"/>
              </a:buClr>
              <a:buSzPts val="800"/>
              <a:buNone/>
              <a:defRPr sz="800"/>
            </a:lvl6pPr>
            <a:lvl7pPr indent="-228600" lvl="6" marL="3200400" algn="l">
              <a:lnSpc>
                <a:spcPct val="90000"/>
              </a:lnSpc>
              <a:spcBef>
                <a:spcPts val="1200"/>
              </a:spcBef>
              <a:spcAft>
                <a:spcPts val="0"/>
              </a:spcAft>
              <a:buClr>
                <a:schemeClr val="dk1"/>
              </a:buClr>
              <a:buSzPts val="800"/>
              <a:buNone/>
              <a:defRPr sz="800"/>
            </a:lvl7pPr>
            <a:lvl8pPr indent="-228600" lvl="7" marL="3657600" algn="l">
              <a:lnSpc>
                <a:spcPct val="90000"/>
              </a:lnSpc>
              <a:spcBef>
                <a:spcPts val="1200"/>
              </a:spcBef>
              <a:spcAft>
                <a:spcPts val="0"/>
              </a:spcAft>
              <a:buClr>
                <a:schemeClr val="dk1"/>
              </a:buClr>
              <a:buSzPts val="800"/>
              <a:buNone/>
              <a:defRPr sz="800"/>
            </a:lvl8pPr>
            <a:lvl9pPr indent="-228600" lvl="8" marL="4114800" algn="l">
              <a:lnSpc>
                <a:spcPct val="90000"/>
              </a:lnSpc>
              <a:spcBef>
                <a:spcPts val="1200"/>
              </a:spcBef>
              <a:spcAft>
                <a:spcPts val="1200"/>
              </a:spcAft>
              <a:buClr>
                <a:schemeClr val="dk1"/>
              </a:buClr>
              <a:buSzPts val="800"/>
              <a:buNone/>
              <a:defRPr sz="800"/>
            </a:lvl9pPr>
          </a:lstStyle>
          <a:p/>
        </p:txBody>
      </p:sp>
      <p:sp>
        <p:nvSpPr>
          <p:cNvPr id="67" name="Google Shape;67;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 only 1">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algn="l">
              <a:lnSpc>
                <a:spcPct val="90000"/>
              </a:lnSpc>
              <a:spcBef>
                <a:spcPts val="0"/>
              </a:spcBef>
              <a:spcAft>
                <a:spcPts val="0"/>
              </a:spcAft>
              <a:buClr>
                <a:schemeClr val="dk1"/>
              </a:buClr>
              <a:buSzPts val="2600"/>
              <a:buFont typeface="Calibri"/>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72" name="Google Shape;72;p1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rgbClr val="888888"/>
              </a:buClr>
              <a:buSzPts val="900"/>
              <a:buFont typeface="Calibri"/>
              <a:buNone/>
              <a:defRPr sz="900">
                <a:solidFill>
                  <a:srgbClr val="888888"/>
                </a:solidFill>
                <a:latin typeface="Calibri"/>
                <a:ea typeface="Calibri"/>
                <a:cs typeface="Calibri"/>
                <a:sym typeface="Calibri"/>
              </a:defRPr>
            </a:lvl1pPr>
            <a:lvl2pPr indent="0" lvl="1" marL="0" algn="r">
              <a:buClr>
                <a:srgbClr val="888888"/>
              </a:buClr>
              <a:buSzPts val="900"/>
              <a:buFont typeface="Calibri"/>
              <a:buNone/>
              <a:defRPr sz="900">
                <a:solidFill>
                  <a:srgbClr val="888888"/>
                </a:solidFill>
                <a:latin typeface="Calibri"/>
                <a:ea typeface="Calibri"/>
                <a:cs typeface="Calibri"/>
                <a:sym typeface="Calibri"/>
              </a:defRPr>
            </a:lvl2pPr>
            <a:lvl3pPr indent="0" lvl="2" marL="0" algn="r">
              <a:buClr>
                <a:srgbClr val="888888"/>
              </a:buClr>
              <a:buSzPts val="900"/>
              <a:buFont typeface="Calibri"/>
              <a:buNone/>
              <a:defRPr sz="900">
                <a:solidFill>
                  <a:srgbClr val="888888"/>
                </a:solidFill>
                <a:latin typeface="Calibri"/>
                <a:ea typeface="Calibri"/>
                <a:cs typeface="Calibri"/>
                <a:sym typeface="Calibri"/>
              </a:defRPr>
            </a:lvl3pPr>
            <a:lvl4pPr indent="0" lvl="3" marL="0" algn="r">
              <a:buClr>
                <a:srgbClr val="888888"/>
              </a:buClr>
              <a:buSzPts val="900"/>
              <a:buFont typeface="Calibri"/>
              <a:buNone/>
              <a:defRPr sz="900">
                <a:solidFill>
                  <a:srgbClr val="888888"/>
                </a:solidFill>
                <a:latin typeface="Calibri"/>
                <a:ea typeface="Calibri"/>
                <a:cs typeface="Calibri"/>
                <a:sym typeface="Calibri"/>
              </a:defRPr>
            </a:lvl4pPr>
            <a:lvl5pPr indent="0" lvl="4" marL="0" algn="r">
              <a:buClr>
                <a:srgbClr val="888888"/>
              </a:buClr>
              <a:buSzPts val="900"/>
              <a:buFont typeface="Calibri"/>
              <a:buNone/>
              <a:defRPr sz="900">
                <a:solidFill>
                  <a:srgbClr val="888888"/>
                </a:solidFill>
                <a:latin typeface="Calibri"/>
                <a:ea typeface="Calibri"/>
                <a:cs typeface="Calibri"/>
                <a:sym typeface="Calibri"/>
              </a:defRPr>
            </a:lvl5pPr>
            <a:lvl6pPr indent="0" lvl="5" marL="0" algn="r">
              <a:buClr>
                <a:srgbClr val="888888"/>
              </a:buClr>
              <a:buSzPts val="900"/>
              <a:buFont typeface="Calibri"/>
              <a:buNone/>
              <a:defRPr sz="900">
                <a:solidFill>
                  <a:srgbClr val="888888"/>
                </a:solidFill>
                <a:latin typeface="Calibri"/>
                <a:ea typeface="Calibri"/>
                <a:cs typeface="Calibri"/>
                <a:sym typeface="Calibri"/>
              </a:defRPr>
            </a:lvl6pPr>
            <a:lvl7pPr indent="0" lvl="6" marL="0" algn="r">
              <a:buClr>
                <a:srgbClr val="888888"/>
              </a:buClr>
              <a:buSzPts val="900"/>
              <a:buFont typeface="Calibri"/>
              <a:buNone/>
              <a:defRPr sz="900">
                <a:solidFill>
                  <a:srgbClr val="888888"/>
                </a:solidFill>
                <a:latin typeface="Calibri"/>
                <a:ea typeface="Calibri"/>
                <a:cs typeface="Calibri"/>
                <a:sym typeface="Calibri"/>
              </a:defRPr>
            </a:lvl7pPr>
            <a:lvl8pPr indent="0" lvl="7" marL="0" algn="r">
              <a:buClr>
                <a:srgbClr val="888888"/>
              </a:buClr>
              <a:buSzPts val="900"/>
              <a:buFont typeface="Calibri"/>
              <a:buNone/>
              <a:defRPr sz="900">
                <a:solidFill>
                  <a:srgbClr val="888888"/>
                </a:solidFill>
                <a:latin typeface="Calibri"/>
                <a:ea typeface="Calibri"/>
                <a:cs typeface="Calibri"/>
                <a:sym typeface="Calibri"/>
              </a:defRPr>
            </a:lvl8pPr>
            <a:lvl9pPr indent="0" lvl="8" marL="0" algn="r">
              <a:buClr>
                <a:srgbClr val="888888"/>
              </a:buClr>
              <a:buSzPts val="900"/>
              <a:buFont typeface="Calibri"/>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 name="Shape 73"/>
        <p:cNvGrpSpPr/>
        <p:nvPr/>
      </p:nvGrpSpPr>
      <p:grpSpPr>
        <a:xfrm>
          <a:off x="0" y="0"/>
          <a:ext cx="0" cy="0"/>
          <a:chOff x="0" y="0"/>
          <a:chExt cx="0" cy="0"/>
        </a:xfrm>
      </p:grpSpPr>
      <p:sp>
        <p:nvSpPr>
          <p:cNvPr id="74" name="Google Shape;74;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 name="Google Shape;75;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76" name="Google Shape;76;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34.png"/><Relationship Id="rId8"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5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5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hyperlink" Target="http://drive.google.com/file/d/1S_y1cAm_3R0bo2LPE4mtwuZc0dQhSezT/view" TargetMode="External"/><Relationship Id="rId4" Type="http://schemas.openxmlformats.org/officeDocument/2006/relationships/image" Target="../media/image5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hyperlink" Target="http://drive.google.com/file/d/1gtmr_0hAMSox-zYn197ChvsS-L4ZciIo/view" TargetMode="External"/><Relationship Id="rId4" Type="http://schemas.openxmlformats.org/officeDocument/2006/relationships/image" Target="../media/image56.jpg"/></Relationships>
</file>

<file path=ppt/slides/_rels/slide47.xml.rels><?xml version="1.0" encoding="UTF-8" standalone="yes"?><Relationships xmlns="http://schemas.openxmlformats.org/package/2006/relationships"><Relationship Id="rId11" Type="http://schemas.openxmlformats.org/officeDocument/2006/relationships/hyperlink" Target="https://www.mdpi.com/1424-8220/21/8/2650" TargetMode="External"/><Relationship Id="rId10" Type="http://schemas.openxmlformats.org/officeDocument/2006/relationships/hyperlink" Target="https://www.mdpi.com/2076-3417/14/3/1157" TargetMode="External"/><Relationship Id="rId12" Type="http://schemas.openxmlformats.org/officeDocument/2006/relationships/hyperlink" Target="https://www.researchgate.net/publication/334157812_Automatic_Crack_Detection_of_Road_Pavement_Based_on_Aerial_UAV_Imagery" TargetMode="External"/><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hyperlink" Target="https://www.researchgate.net/publication/372519283_Keynote_Talk_-_Topic_Smart_City_Drone_Cloud_and_Machine_Learning_IEEE_Future_Technology_Summit_-UAV_Track_in_Taiwan_7117-782023" TargetMode="External"/><Relationship Id="rId4" Type="http://schemas.openxmlformats.org/officeDocument/2006/relationships/hyperlink" Target="https://link.springer.com/chapter/10.1007/978-3-030-55180-3_44" TargetMode="External"/><Relationship Id="rId9" Type="http://schemas.openxmlformats.org/officeDocument/2006/relationships/hyperlink" Target="https://www.fig.net/resources/proceedings/fig_proceedings/fig2022/papers/ts02c/TS02C_elamin_el-rabbany_11620.pdf" TargetMode="External"/><Relationship Id="rId5" Type="http://schemas.openxmlformats.org/officeDocument/2006/relationships/hyperlink" Target="https://www.mdpi.com/2504-446X/7/3/179" TargetMode="External"/><Relationship Id="rId6" Type="http://schemas.openxmlformats.org/officeDocument/2006/relationships/hyperlink" Target="https://www.ncbi.nlm.nih.gov/pmc/articles/PMC10422623/" TargetMode="External"/><Relationship Id="rId7" Type="http://schemas.openxmlformats.org/officeDocument/2006/relationships/hyperlink" Target="https://www.sciencedirect.com/science/article/abs/pii/S0262885620301785" TargetMode="External"/><Relationship Id="rId8" Type="http://schemas.openxmlformats.org/officeDocument/2006/relationships/hyperlink" Target="https://research.wur.nl/en/publications/detecting-mammals-in-uav-images-best-practices-to-address-a-subst" TargetMode="External"/></Relationships>
</file>

<file path=ppt/slides/_rels/slide48.xml.rels><?xml version="1.0" encoding="UTF-8" standalone="yes"?><Relationships xmlns="http://schemas.openxmlformats.org/package/2006/relationships"><Relationship Id="rId11" Type="http://schemas.openxmlformats.org/officeDocument/2006/relationships/hyperlink" Target="https://www.doi.org/10.56726/IRJMETS33328" TargetMode="External"/><Relationship Id="rId10" Type="http://schemas.openxmlformats.org/officeDocument/2006/relationships/hyperlink" Target="https://doi.org/10.1145/3594806.3596561%27" TargetMode="External"/><Relationship Id="rId13" Type="http://schemas.openxmlformats.org/officeDocument/2006/relationships/hyperlink" Target="https://ieeexplore.ieee.org/document/9623110" TargetMode="External"/><Relationship Id="rId12" Type="http://schemas.openxmlformats.org/officeDocument/2006/relationships/hyperlink" Target="https://doi.org/10.3390/rs14163892" TargetMode="External"/><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hyperlink" Target="https://www.tandfonline.com/doi/full/10.1080/22797254.2023.2176006" TargetMode="External"/><Relationship Id="rId4" Type="http://schemas.openxmlformats.org/officeDocument/2006/relationships/hyperlink" Target="https://www.mdpi.com/2073-8994/14/5/960" TargetMode="External"/><Relationship Id="rId9" Type="http://schemas.openxmlformats.org/officeDocument/2006/relationships/hyperlink" Target="https://www.mdpi.com/2072-4292/13/22/4520" TargetMode="External"/><Relationship Id="rId14" Type="http://schemas.openxmlformats.org/officeDocument/2006/relationships/hyperlink" Target="https://doi.org/10.3390/computers10110148" TargetMode="External"/><Relationship Id="rId5" Type="http://schemas.openxmlformats.org/officeDocument/2006/relationships/hyperlink" Target="https://www.mdpi.com/2072-4292/13/5/965" TargetMode="External"/><Relationship Id="rId6" Type="http://schemas.openxmlformats.org/officeDocument/2006/relationships/hyperlink" Target="https://link.springer.com/article/10.1007/s44196-023-00314-6" TargetMode="External"/><Relationship Id="rId7" Type="http://schemas.openxmlformats.org/officeDocument/2006/relationships/hyperlink" Target="https://ieeexplore-ieee-org.libaccess.sjlibrary.org/stamp/stamp.jsp?tp&amp;arnumber=9511558&amp;tag=1" TargetMode="External"/><Relationship Id="rId8" Type="http://schemas.openxmlformats.org/officeDocument/2006/relationships/hyperlink" Target="https://essay.utwente.nl/94646/1/vanHelvoort_BA_EEMCS.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hyperlink" Target="https://link.springer.com/chapter/10.1007/978-3-030-55180-3_44" TargetMode="External"/><Relationship Id="rId4" Type="http://schemas.openxmlformats.org/officeDocument/2006/relationships/hyperlink" Target="https://ieeexplore.ieee.org/document/9623110" TargetMode="External"/><Relationship Id="rId5" Type="http://schemas.openxmlformats.org/officeDocument/2006/relationships/hyperlink" Target="https://ieeexplore.ieee.org/document/9623110" TargetMode="External"/><Relationship Id="rId6" Type="http://schemas.openxmlformats.org/officeDocument/2006/relationships/hyperlink" Target="https://infrastructurereportcard.org/" TargetMode="External"/><Relationship Id="rId7" Type="http://schemas.openxmlformats.org/officeDocument/2006/relationships/hyperlink" Target="https://infrastructurereportcard.org/" TargetMode="External"/></Relationships>
</file>

<file path=ppt/slides/_rels/slide51.xml.rels><?xml version="1.0" encoding="UTF-8" standalone="yes"?><Relationships xmlns="http://schemas.openxmlformats.org/package/2006/relationships"><Relationship Id="rId10" Type="http://schemas.openxmlformats.org/officeDocument/2006/relationships/hyperlink" Target="https://www.researchgate.net/publication/372519283" TargetMode="External"/><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hyperlink" Target="https://doi.org/10.3390/app14031157" TargetMode="External"/><Relationship Id="rId4" Type="http://schemas.openxmlformats.org/officeDocument/2006/relationships/hyperlink" Target="https://doi.org/10.3390/app14031157" TargetMode="External"/><Relationship Id="rId9" Type="http://schemas.openxmlformats.org/officeDocument/2006/relationships/hyperlink" Target="https://www.researchgate.net/publication/372519283" TargetMode="External"/><Relationship Id="rId5" Type="http://schemas.openxmlformats.org/officeDocument/2006/relationships/hyperlink" Target="https://www.mdpi.com/2076-3417/14/3/1157" TargetMode="External"/><Relationship Id="rId6" Type="http://schemas.openxmlformats.org/officeDocument/2006/relationships/hyperlink" Target="https://www.mdpi.com/2076-3417/14/3/1157" TargetMode="External"/><Relationship Id="rId7" Type="http://schemas.openxmlformats.org/officeDocument/2006/relationships/hyperlink" Target="https://www.mdpi.com/1424-8220/21/8/2650" TargetMode="External"/><Relationship Id="rId8" Type="http://schemas.openxmlformats.org/officeDocument/2006/relationships/hyperlink" Target="https://www.mdpi.com/1424-8220/21/8/265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hyperlink" Target="https://arxiv.org/abs/2311.00073" TargetMode="External"/><Relationship Id="rId4" Type="http://schemas.openxmlformats.org/officeDocument/2006/relationships/hyperlink" Target="https://arxiv.org/abs/2311.00073" TargetMode="External"/><Relationship Id="rId5" Type="http://schemas.openxmlformats.org/officeDocument/2006/relationships/hyperlink" Target="https://doi.org/10.3390/rs13050965" TargetMode="External"/><Relationship Id="rId6" Type="http://schemas.openxmlformats.org/officeDocument/2006/relationships/hyperlink" Target="https://doi.org/10.3390/rs13050965"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hyperlink" Target="https://doi.org/10.3390/app12041838" TargetMode="External"/><Relationship Id="rId4" Type="http://schemas.openxmlformats.org/officeDocument/2006/relationships/hyperlink" Target="https://doi.org/10.3390/app12041838" TargetMode="External"/><Relationship Id="rId5" Type="http://schemas.openxmlformats.org/officeDocument/2006/relationships/hyperlink" Target="https://link.springer.com/article/10.1007/s13735-021-00212-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hyperlink" Target="https://crashstats.nhtsa.dot.gov/" TargetMode="External"/><Relationship Id="rId4" Type="http://schemas.openxmlformats.org/officeDocument/2006/relationships/hyperlink" Target="https://crashstats.nhtsa.dot.gov/" TargetMode="External"/><Relationship Id="rId5" Type="http://schemas.openxmlformats.org/officeDocument/2006/relationships/hyperlink" Target="https://www.mdpi.com/2504-446X/7/3/179" TargetMode="External"/><Relationship Id="rId6" Type="http://schemas.openxmlformats.org/officeDocument/2006/relationships/hyperlink" Target="https://www.mdpi.com/2504-446X/7/3/179" TargetMode="External"/><Relationship Id="rId7" Type="http://schemas.openxmlformats.org/officeDocument/2006/relationships/hyperlink" Target="https://arxiv.org/abs/1804.02767" TargetMode="External"/><Relationship Id="rId8" Type="http://schemas.openxmlformats.org/officeDocument/2006/relationships/hyperlink" Target="https://arxiv.org/abs/1804.02767"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hyperlink" Target="https://www.mdpi.com/2073-431X/10/11/148" TargetMode="External"/><Relationship Id="rId4" Type="http://schemas.openxmlformats.org/officeDocument/2006/relationships/hyperlink" Target="https://www.mdpi.com/2073-431X/10/11/148" TargetMode="External"/><Relationship Id="rId5" Type="http://schemas.openxmlformats.org/officeDocument/2006/relationships/hyperlink" Target="https://www.mdpi.com/2072-4292/13/22/4520" TargetMode="External"/><Relationship Id="rId6" Type="http://schemas.openxmlformats.org/officeDocument/2006/relationships/hyperlink" Target="https://www.mdpi.com/2072-4292/13/22/4520" TargetMode="External"/></Relationships>
</file>

<file path=ppt/slides/_rels/slide56.xml.rels><?xml version="1.0" encoding="UTF-8" standalone="yes"?><Relationships xmlns="http://schemas.openxmlformats.org/package/2006/relationships"><Relationship Id="rId11" Type="http://schemas.openxmlformats.org/officeDocument/2006/relationships/hyperlink" Target="https://www.sciencedirect.com/science/article/pii/S2352340923007710#sec0003" TargetMode="External"/><Relationship Id="rId10" Type="http://schemas.openxmlformats.org/officeDocument/2006/relationships/hyperlink" Target="https://www.mdpi.com/2072-4292/14/16/3892" TargetMode="External"/><Relationship Id="rId12" Type="http://schemas.openxmlformats.org/officeDocument/2006/relationships/hyperlink" Target="https://www.sciencedirect.com/science/article/pii/S2352340923007710#sec0003" TargetMode="External"/><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hyperlink" Target="https://doi.org/10.1177/03611981211004973" TargetMode="External"/><Relationship Id="rId4" Type="http://schemas.openxmlformats.org/officeDocument/2006/relationships/hyperlink" Target="https://doi.org/10.1177/03611981211004973" TargetMode="External"/><Relationship Id="rId9" Type="http://schemas.openxmlformats.org/officeDocument/2006/relationships/hyperlink" Target="https://www.mdpi.com/2072-4292/14/16/3892" TargetMode="External"/><Relationship Id="rId5" Type="http://schemas.openxmlformats.org/officeDocument/2006/relationships/hyperlink" Target="https://population.un.org/wup/" TargetMode="External"/><Relationship Id="rId6" Type="http://schemas.openxmlformats.org/officeDocument/2006/relationships/hyperlink" Target="https://population.un.org/wup/" TargetMode="External"/><Relationship Id="rId7" Type="http://schemas.openxmlformats.org/officeDocument/2006/relationships/hyperlink" Target="https://www.mdpi.com/2073-8994/14/5/960" TargetMode="External"/><Relationship Id="rId8" Type="http://schemas.openxmlformats.org/officeDocument/2006/relationships/hyperlink" Target="https://www.mdpi.com/2073-8994/14/5/960"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5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9950" y="390150"/>
            <a:ext cx="8571900" cy="1176300"/>
          </a:xfrm>
          <a:prstGeom prst="rect">
            <a:avLst/>
          </a:prstGeom>
        </p:spPr>
        <p:txBody>
          <a:bodyPr anchorCtr="0" anchor="ctr" bIns="91425" lIns="91425" spcFirstLastPara="1" rIns="91425" wrap="square" tIns="91425">
            <a:noAutofit/>
          </a:bodyPr>
          <a:lstStyle/>
          <a:p>
            <a:pPr indent="0" lvl="0" marL="12700" marR="0" rtl="0" algn="ctr">
              <a:lnSpc>
                <a:spcPct val="90000"/>
              </a:lnSpc>
              <a:spcBef>
                <a:spcPts val="0"/>
              </a:spcBef>
              <a:spcAft>
                <a:spcPts val="0"/>
              </a:spcAft>
              <a:buClr>
                <a:srgbClr val="000000"/>
              </a:buClr>
              <a:buSzPts val="990"/>
              <a:buFont typeface="Arial"/>
              <a:buNone/>
            </a:pPr>
            <a:r>
              <a:rPr lang="en" sz="2200">
                <a:latin typeface="Merriweather Black"/>
                <a:ea typeface="Merriweather Black"/>
                <a:cs typeface="Merriweather Black"/>
                <a:sym typeface="Merriweather Black"/>
              </a:rPr>
              <a:t>UAV-BASED ROAD INSPECTION AND ANALYSIS FOR SMART CITIES USING MACHINE LEARNING</a:t>
            </a:r>
            <a:endParaRPr sz="2200">
              <a:latin typeface="Merriweather Black"/>
              <a:ea typeface="Merriweather Black"/>
              <a:cs typeface="Merriweather Black"/>
              <a:sym typeface="Merriweather Black"/>
            </a:endParaRPr>
          </a:p>
          <a:p>
            <a:pPr indent="0" lvl="0" marL="0" rtl="0" algn="ctr">
              <a:spcBef>
                <a:spcPts val="0"/>
              </a:spcBef>
              <a:spcAft>
                <a:spcPts val="0"/>
              </a:spcAft>
              <a:buSzPts val="990"/>
              <a:buNone/>
            </a:pPr>
            <a:r>
              <a:t/>
            </a:r>
            <a:endParaRPr sz="1800">
              <a:latin typeface="Merriweather Black"/>
              <a:ea typeface="Merriweather Black"/>
              <a:cs typeface="Merriweather Black"/>
              <a:sym typeface="Merriweather Black"/>
            </a:endParaRPr>
          </a:p>
        </p:txBody>
      </p:sp>
      <p:pic>
        <p:nvPicPr>
          <p:cNvPr descr="drone photo of highway civil engineering road bridge inspection" id="84" name="Google Shape;84;p17"/>
          <p:cNvPicPr preferRelativeResize="0"/>
          <p:nvPr/>
        </p:nvPicPr>
        <p:blipFill rotWithShape="1">
          <a:blip r:embed="rId3">
            <a:alphaModFix/>
          </a:blip>
          <a:srcRect b="0" l="0" r="0" t="0"/>
          <a:stretch/>
        </p:blipFill>
        <p:spPr>
          <a:xfrm>
            <a:off x="319950" y="1237725"/>
            <a:ext cx="3980400" cy="3707700"/>
          </a:xfrm>
          <a:prstGeom prst="ellipse">
            <a:avLst/>
          </a:prstGeom>
          <a:noFill/>
          <a:ln>
            <a:noFill/>
          </a:ln>
        </p:spPr>
      </p:pic>
      <p:sp>
        <p:nvSpPr>
          <p:cNvPr id="85" name="Google Shape;85;p17"/>
          <p:cNvSpPr txBox="1"/>
          <p:nvPr/>
        </p:nvSpPr>
        <p:spPr>
          <a:xfrm>
            <a:off x="4382550" y="3269300"/>
            <a:ext cx="4761300" cy="8727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b="1" i="1" lang="en">
                <a:solidFill>
                  <a:schemeClr val="accent4"/>
                </a:solidFill>
                <a:latin typeface="Merriweather"/>
                <a:ea typeface="Merriweather"/>
                <a:cs typeface="Merriweather"/>
                <a:sym typeface="Merriweather"/>
              </a:rPr>
              <a:t>- </a:t>
            </a:r>
            <a:r>
              <a:rPr b="1" i="1" lang="en">
                <a:solidFill>
                  <a:schemeClr val="accent4"/>
                </a:solidFill>
                <a:latin typeface="Merriweather"/>
                <a:ea typeface="Merriweather"/>
                <a:cs typeface="Merriweather"/>
                <a:sym typeface="Merriweather"/>
              </a:rPr>
              <a:t>GROUP 5</a:t>
            </a:r>
            <a:endParaRPr b="1" i="1">
              <a:solidFill>
                <a:schemeClr val="accent4"/>
              </a:solidFill>
              <a:latin typeface="Merriweather"/>
              <a:ea typeface="Merriweather"/>
              <a:cs typeface="Merriweather"/>
              <a:sym typeface="Merriweather"/>
            </a:endParaRPr>
          </a:p>
          <a:p>
            <a:pPr indent="0" lvl="0" marL="12700" rtl="0" algn="l">
              <a:lnSpc>
                <a:spcPct val="114166"/>
              </a:lnSpc>
              <a:spcBef>
                <a:spcPts val="600"/>
              </a:spcBef>
              <a:spcAft>
                <a:spcPts val="0"/>
              </a:spcAft>
              <a:buNone/>
            </a:pPr>
            <a:r>
              <a:rPr b="1" lang="en" sz="1200">
                <a:solidFill>
                  <a:schemeClr val="accent4"/>
                </a:solidFill>
                <a:latin typeface="Merriweather"/>
                <a:ea typeface="Merriweather"/>
                <a:cs typeface="Merriweather"/>
                <a:sym typeface="Merriweather"/>
              </a:rPr>
              <a:t>DAMINI PRASHANT VICHARE, MANISHA LAGISETTY,</a:t>
            </a:r>
            <a:endParaRPr b="1" sz="1200">
              <a:solidFill>
                <a:schemeClr val="accent4"/>
              </a:solidFill>
              <a:latin typeface="Merriweather"/>
              <a:ea typeface="Merriweather"/>
              <a:cs typeface="Merriweather"/>
              <a:sym typeface="Merriweather"/>
            </a:endParaRPr>
          </a:p>
          <a:p>
            <a:pPr indent="0" lvl="0" marL="12700" rtl="0" algn="l">
              <a:lnSpc>
                <a:spcPct val="114166"/>
              </a:lnSpc>
              <a:spcBef>
                <a:spcPts val="0"/>
              </a:spcBef>
              <a:spcAft>
                <a:spcPts val="0"/>
              </a:spcAft>
              <a:buNone/>
            </a:pPr>
            <a:r>
              <a:rPr b="1" lang="en" sz="1200">
                <a:solidFill>
                  <a:schemeClr val="accent4"/>
                </a:solidFill>
                <a:latin typeface="Merriweather"/>
                <a:ea typeface="Merriweather"/>
                <a:cs typeface="Merriweather"/>
                <a:sym typeface="Merriweather"/>
              </a:rPr>
              <a:t>SWEEKRUTHI BALIVADA, YUTING SHA</a:t>
            </a:r>
            <a:endParaRPr b="1" sz="1200">
              <a:solidFill>
                <a:schemeClr val="accent4"/>
              </a:solidFill>
              <a:latin typeface="Merriweather"/>
              <a:ea typeface="Merriweather"/>
              <a:cs typeface="Merriweather"/>
              <a:sym typeface="Merriweather"/>
            </a:endParaRPr>
          </a:p>
        </p:txBody>
      </p:sp>
      <p:sp>
        <p:nvSpPr>
          <p:cNvPr id="86" name="Google Shape;86;p17"/>
          <p:cNvSpPr txBox="1"/>
          <p:nvPr/>
        </p:nvSpPr>
        <p:spPr>
          <a:xfrm>
            <a:off x="4793475" y="1425525"/>
            <a:ext cx="4098300" cy="1369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a:solidFill>
                  <a:schemeClr val="dk1"/>
                </a:solidFill>
                <a:latin typeface="Merriweather"/>
                <a:ea typeface="Merriweather"/>
                <a:cs typeface="Merriweather"/>
                <a:sym typeface="Merriweather"/>
              </a:rPr>
              <a:t>Department of Applied Data Science, </a:t>
            </a:r>
            <a:endParaRPr b="1">
              <a:solidFill>
                <a:schemeClr val="dk1"/>
              </a:solidFill>
              <a:latin typeface="Merriweather"/>
              <a:ea typeface="Merriweather"/>
              <a:cs typeface="Merriweather"/>
              <a:sym typeface="Merriweather"/>
            </a:endParaRPr>
          </a:p>
          <a:p>
            <a:pPr indent="0" lvl="0" marL="0" rtl="0" algn="ctr">
              <a:lnSpc>
                <a:spcPct val="150000"/>
              </a:lnSpc>
              <a:spcBef>
                <a:spcPts val="0"/>
              </a:spcBef>
              <a:spcAft>
                <a:spcPts val="0"/>
              </a:spcAft>
              <a:buNone/>
            </a:pPr>
            <a:r>
              <a:rPr b="1" lang="en">
                <a:solidFill>
                  <a:schemeClr val="dk1"/>
                </a:solidFill>
                <a:latin typeface="Merriweather"/>
                <a:ea typeface="Merriweather"/>
                <a:cs typeface="Merriweather"/>
                <a:sym typeface="Merriweather"/>
              </a:rPr>
              <a:t>San Jose State University</a:t>
            </a:r>
            <a:endParaRPr b="1">
              <a:solidFill>
                <a:schemeClr val="dk1"/>
              </a:solidFill>
              <a:latin typeface="Merriweather"/>
              <a:ea typeface="Merriweather"/>
              <a:cs typeface="Merriweather"/>
              <a:sym typeface="Merriweather"/>
            </a:endParaRPr>
          </a:p>
          <a:p>
            <a:pPr indent="0" lvl="0" marL="0" rtl="0" algn="ctr">
              <a:lnSpc>
                <a:spcPct val="150000"/>
              </a:lnSpc>
              <a:spcBef>
                <a:spcPts val="0"/>
              </a:spcBef>
              <a:spcAft>
                <a:spcPts val="0"/>
              </a:spcAft>
              <a:buNone/>
            </a:pPr>
            <a:r>
              <a:rPr b="1" lang="en">
                <a:solidFill>
                  <a:schemeClr val="dk1"/>
                </a:solidFill>
                <a:latin typeface="Merriweather"/>
                <a:ea typeface="Merriweather"/>
                <a:cs typeface="Merriweather"/>
                <a:sym typeface="Merriweather"/>
              </a:rPr>
              <a:t>DATA 298B: MSDA Project II</a:t>
            </a:r>
            <a:endParaRPr b="1">
              <a:solidFill>
                <a:schemeClr val="dk1"/>
              </a:solidFill>
              <a:latin typeface="Merriweather"/>
              <a:ea typeface="Merriweather"/>
              <a:cs typeface="Merriweather"/>
              <a:sym typeface="Merriweather"/>
            </a:endParaRPr>
          </a:p>
          <a:p>
            <a:pPr indent="0" lvl="0" marL="0" rtl="0" algn="ctr">
              <a:lnSpc>
                <a:spcPct val="150000"/>
              </a:lnSpc>
              <a:spcBef>
                <a:spcPts val="0"/>
              </a:spcBef>
              <a:spcAft>
                <a:spcPts val="0"/>
              </a:spcAft>
              <a:buNone/>
            </a:pPr>
            <a:r>
              <a:rPr b="1" lang="en">
                <a:solidFill>
                  <a:schemeClr val="dk1"/>
                </a:solidFill>
                <a:latin typeface="Merriweather"/>
                <a:ea typeface="Merriweather"/>
                <a:cs typeface="Merriweather"/>
                <a:sym typeface="Merriweather"/>
              </a:rPr>
              <a:t>Project Advisor: Dr. Jerry Gao</a:t>
            </a:r>
            <a:endParaRPr b="1">
              <a:solidFill>
                <a:schemeClr val="dk1"/>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nvSpPr>
        <p:spPr>
          <a:xfrm>
            <a:off x="97700" y="102875"/>
            <a:ext cx="8643300" cy="600300"/>
          </a:xfrm>
          <a:prstGeom prst="rect">
            <a:avLst/>
          </a:prstGeom>
          <a:noFill/>
          <a:ln>
            <a:noFill/>
          </a:ln>
        </p:spPr>
        <p:txBody>
          <a:bodyPr anchorCtr="0" anchor="t" bIns="91425" lIns="91425" spcFirstLastPara="1" rIns="91425" wrap="square" tIns="91425">
            <a:spAutoFit/>
          </a:bodyPr>
          <a:lstStyle/>
          <a:p>
            <a:pPr indent="0" lvl="0" marL="12700" rtl="0" algn="l">
              <a:lnSpc>
                <a:spcPct val="90000"/>
              </a:lnSpc>
              <a:spcBef>
                <a:spcPts val="0"/>
              </a:spcBef>
              <a:spcAft>
                <a:spcPts val="0"/>
              </a:spcAft>
              <a:buNone/>
            </a:pPr>
            <a:r>
              <a:rPr b="1" lang="en" sz="3000">
                <a:solidFill>
                  <a:schemeClr val="dk1"/>
                </a:solidFill>
                <a:latin typeface="Merriweather"/>
                <a:ea typeface="Merriweather"/>
                <a:cs typeface="Merriweather"/>
                <a:sym typeface="Merriweather"/>
              </a:rPr>
              <a:t>Data Samples - Cracks and Potholes</a:t>
            </a:r>
            <a:endParaRPr b="1" sz="3000">
              <a:latin typeface="Merriweather"/>
              <a:ea typeface="Merriweather"/>
              <a:cs typeface="Merriweather"/>
              <a:sym typeface="Merriweather"/>
            </a:endParaRPr>
          </a:p>
        </p:txBody>
      </p:sp>
      <p:pic>
        <p:nvPicPr>
          <p:cNvPr id="152" name="Google Shape;152;p26"/>
          <p:cNvPicPr preferRelativeResize="0"/>
          <p:nvPr/>
        </p:nvPicPr>
        <p:blipFill>
          <a:blip r:embed="rId3">
            <a:alphaModFix/>
          </a:blip>
          <a:stretch>
            <a:fillRect/>
          </a:stretch>
        </p:blipFill>
        <p:spPr>
          <a:xfrm>
            <a:off x="1010800" y="787675"/>
            <a:ext cx="6948786" cy="4274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7"/>
          <p:cNvPicPr preferRelativeResize="0"/>
          <p:nvPr/>
        </p:nvPicPr>
        <p:blipFill>
          <a:blip r:embed="rId3">
            <a:alphaModFix/>
          </a:blip>
          <a:stretch>
            <a:fillRect/>
          </a:stretch>
        </p:blipFill>
        <p:spPr>
          <a:xfrm>
            <a:off x="1374575" y="1266100"/>
            <a:ext cx="5698874" cy="3877400"/>
          </a:xfrm>
          <a:prstGeom prst="rect">
            <a:avLst/>
          </a:prstGeom>
          <a:noFill/>
          <a:ln>
            <a:noFill/>
          </a:ln>
        </p:spPr>
      </p:pic>
      <p:sp>
        <p:nvSpPr>
          <p:cNvPr id="158" name="Google Shape;158;p27"/>
          <p:cNvSpPr txBox="1"/>
          <p:nvPr/>
        </p:nvSpPr>
        <p:spPr>
          <a:xfrm>
            <a:off x="97700" y="102875"/>
            <a:ext cx="8994000" cy="1015800"/>
          </a:xfrm>
          <a:prstGeom prst="rect">
            <a:avLst/>
          </a:prstGeom>
          <a:noFill/>
          <a:ln>
            <a:noFill/>
          </a:ln>
        </p:spPr>
        <p:txBody>
          <a:bodyPr anchorCtr="0" anchor="t" bIns="91425" lIns="91425" spcFirstLastPara="1" rIns="91425" wrap="square" tIns="91425">
            <a:spAutoFit/>
          </a:bodyPr>
          <a:lstStyle/>
          <a:p>
            <a:pPr indent="0" lvl="0" marL="12700" rtl="0" algn="l">
              <a:lnSpc>
                <a:spcPct val="90000"/>
              </a:lnSpc>
              <a:spcBef>
                <a:spcPts val="0"/>
              </a:spcBef>
              <a:spcAft>
                <a:spcPts val="0"/>
              </a:spcAft>
              <a:buNone/>
            </a:pPr>
            <a:r>
              <a:rPr b="1" lang="en" sz="3000">
                <a:solidFill>
                  <a:schemeClr val="dk1"/>
                </a:solidFill>
                <a:latin typeface="Merriweather"/>
                <a:ea typeface="Merriweather"/>
                <a:cs typeface="Merriweather"/>
                <a:sym typeface="Merriweather"/>
              </a:rPr>
              <a:t>Data Samples </a:t>
            </a:r>
            <a:r>
              <a:rPr b="1" lang="en" sz="3000">
                <a:solidFill>
                  <a:schemeClr val="dk1"/>
                </a:solidFill>
                <a:latin typeface="Merriweather"/>
                <a:ea typeface="Merriweather"/>
                <a:cs typeface="Merriweather"/>
                <a:sym typeface="Merriweather"/>
              </a:rPr>
              <a:t>-Illegal Dumping and Car Accidents</a:t>
            </a:r>
            <a:endParaRPr b="1" sz="3000">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nvSpPr>
        <p:spPr>
          <a:xfrm>
            <a:off x="97700" y="102875"/>
            <a:ext cx="8643300" cy="1431600"/>
          </a:xfrm>
          <a:prstGeom prst="rect">
            <a:avLst/>
          </a:prstGeom>
          <a:noFill/>
          <a:ln>
            <a:noFill/>
          </a:ln>
        </p:spPr>
        <p:txBody>
          <a:bodyPr anchorCtr="0" anchor="t" bIns="91425" lIns="91425" spcFirstLastPara="1" rIns="91425" wrap="square" tIns="91425">
            <a:spAutoFit/>
          </a:bodyPr>
          <a:lstStyle/>
          <a:p>
            <a:pPr indent="0" lvl="0" marL="12700" rtl="0" algn="l">
              <a:lnSpc>
                <a:spcPct val="90000"/>
              </a:lnSpc>
              <a:spcBef>
                <a:spcPts val="0"/>
              </a:spcBef>
              <a:spcAft>
                <a:spcPts val="0"/>
              </a:spcAft>
              <a:buNone/>
            </a:pPr>
            <a:r>
              <a:rPr b="1" lang="en" sz="3000">
                <a:solidFill>
                  <a:schemeClr val="dk1"/>
                </a:solidFill>
                <a:latin typeface="Merriweather"/>
                <a:ea typeface="Merriweather"/>
                <a:cs typeface="Merriweather"/>
                <a:sym typeface="Merriweather"/>
              </a:rPr>
              <a:t>Data Samples -Construction Objects and Wild Animals</a:t>
            </a:r>
            <a:endParaRPr b="1" sz="3000">
              <a:latin typeface="Merriweather"/>
              <a:ea typeface="Merriweather"/>
              <a:cs typeface="Merriweather"/>
              <a:sym typeface="Merriweather"/>
            </a:endParaRPr>
          </a:p>
          <a:p>
            <a:pPr indent="0" lvl="0" marL="12700" rtl="0" algn="l">
              <a:lnSpc>
                <a:spcPct val="90000"/>
              </a:lnSpc>
              <a:spcBef>
                <a:spcPts val="0"/>
              </a:spcBef>
              <a:spcAft>
                <a:spcPts val="0"/>
              </a:spcAft>
              <a:buNone/>
            </a:pPr>
            <a:r>
              <a:t/>
            </a:r>
            <a:endParaRPr b="1" sz="3000">
              <a:solidFill>
                <a:schemeClr val="dk1"/>
              </a:solidFill>
              <a:latin typeface="Merriweather"/>
              <a:ea typeface="Merriweather"/>
              <a:cs typeface="Merriweather"/>
              <a:sym typeface="Merriweather"/>
            </a:endParaRPr>
          </a:p>
        </p:txBody>
      </p:sp>
      <p:pic>
        <p:nvPicPr>
          <p:cNvPr id="164" name="Google Shape;164;p28"/>
          <p:cNvPicPr preferRelativeResize="0"/>
          <p:nvPr/>
        </p:nvPicPr>
        <p:blipFill rotWithShape="1">
          <a:blip r:embed="rId3">
            <a:alphaModFix/>
          </a:blip>
          <a:srcRect b="0" l="0" r="19523" t="0"/>
          <a:stretch/>
        </p:blipFill>
        <p:spPr>
          <a:xfrm>
            <a:off x="681150" y="1188625"/>
            <a:ext cx="6645349" cy="1587475"/>
          </a:xfrm>
          <a:prstGeom prst="rect">
            <a:avLst/>
          </a:prstGeom>
          <a:noFill/>
          <a:ln>
            <a:noFill/>
          </a:ln>
        </p:spPr>
      </p:pic>
      <p:pic>
        <p:nvPicPr>
          <p:cNvPr id="165" name="Google Shape;165;p28"/>
          <p:cNvPicPr preferRelativeResize="0"/>
          <p:nvPr/>
        </p:nvPicPr>
        <p:blipFill>
          <a:blip r:embed="rId4">
            <a:alphaModFix/>
          </a:blip>
          <a:stretch>
            <a:fillRect/>
          </a:stretch>
        </p:blipFill>
        <p:spPr>
          <a:xfrm>
            <a:off x="684000" y="3198850"/>
            <a:ext cx="6645351" cy="1367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9"/>
          <p:cNvPicPr preferRelativeResize="0"/>
          <p:nvPr/>
        </p:nvPicPr>
        <p:blipFill>
          <a:blip r:embed="rId3">
            <a:alphaModFix/>
          </a:blip>
          <a:stretch>
            <a:fillRect/>
          </a:stretch>
        </p:blipFill>
        <p:spPr>
          <a:xfrm>
            <a:off x="307075" y="909500"/>
            <a:ext cx="3698300" cy="3777700"/>
          </a:xfrm>
          <a:prstGeom prst="rect">
            <a:avLst/>
          </a:prstGeom>
          <a:noFill/>
          <a:ln>
            <a:noFill/>
          </a:ln>
        </p:spPr>
      </p:pic>
      <p:sp>
        <p:nvSpPr>
          <p:cNvPr id="171" name="Google Shape;171;p29"/>
          <p:cNvSpPr txBox="1"/>
          <p:nvPr/>
        </p:nvSpPr>
        <p:spPr>
          <a:xfrm>
            <a:off x="97700" y="102875"/>
            <a:ext cx="8643300" cy="600300"/>
          </a:xfrm>
          <a:prstGeom prst="rect">
            <a:avLst/>
          </a:prstGeom>
          <a:noFill/>
          <a:ln>
            <a:noFill/>
          </a:ln>
        </p:spPr>
        <p:txBody>
          <a:bodyPr anchorCtr="0" anchor="t" bIns="91425" lIns="91425" spcFirstLastPara="1" rIns="91425" wrap="square" tIns="91425">
            <a:spAutoFit/>
          </a:bodyPr>
          <a:lstStyle/>
          <a:p>
            <a:pPr indent="0" lvl="0" marL="12700" rtl="0" algn="l">
              <a:lnSpc>
                <a:spcPct val="90000"/>
              </a:lnSpc>
              <a:spcBef>
                <a:spcPts val="0"/>
              </a:spcBef>
              <a:spcAft>
                <a:spcPts val="0"/>
              </a:spcAft>
              <a:buNone/>
            </a:pPr>
            <a:r>
              <a:rPr b="1" lang="en" sz="3000">
                <a:solidFill>
                  <a:schemeClr val="dk1"/>
                </a:solidFill>
                <a:latin typeface="Merriweather"/>
                <a:ea typeface="Merriweather"/>
                <a:cs typeface="Merriweather"/>
                <a:sym typeface="Merriweather"/>
              </a:rPr>
              <a:t>Data Preprocessing</a:t>
            </a:r>
            <a:endParaRPr b="1" sz="3000">
              <a:latin typeface="Merriweather"/>
              <a:ea typeface="Merriweather"/>
              <a:cs typeface="Merriweather"/>
              <a:sym typeface="Merriweather"/>
            </a:endParaRPr>
          </a:p>
        </p:txBody>
      </p:sp>
      <p:pic>
        <p:nvPicPr>
          <p:cNvPr id="172" name="Google Shape;172;p29"/>
          <p:cNvPicPr preferRelativeResize="0"/>
          <p:nvPr/>
        </p:nvPicPr>
        <p:blipFill>
          <a:blip r:embed="rId4">
            <a:alphaModFix/>
          </a:blip>
          <a:stretch>
            <a:fillRect/>
          </a:stretch>
        </p:blipFill>
        <p:spPr>
          <a:xfrm>
            <a:off x="4005375" y="1359102"/>
            <a:ext cx="4978075" cy="22827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nvSpPr>
        <p:spPr>
          <a:xfrm>
            <a:off x="97700" y="102875"/>
            <a:ext cx="8643300" cy="600300"/>
          </a:xfrm>
          <a:prstGeom prst="rect">
            <a:avLst/>
          </a:prstGeom>
          <a:noFill/>
          <a:ln>
            <a:noFill/>
          </a:ln>
        </p:spPr>
        <p:txBody>
          <a:bodyPr anchorCtr="0" anchor="t" bIns="91425" lIns="91425" spcFirstLastPara="1" rIns="91425" wrap="square" tIns="91425">
            <a:spAutoFit/>
          </a:bodyPr>
          <a:lstStyle/>
          <a:p>
            <a:pPr indent="0" lvl="0" marL="12700" rtl="0" algn="l">
              <a:lnSpc>
                <a:spcPct val="90000"/>
              </a:lnSpc>
              <a:spcBef>
                <a:spcPts val="0"/>
              </a:spcBef>
              <a:spcAft>
                <a:spcPts val="0"/>
              </a:spcAft>
              <a:buNone/>
            </a:pPr>
            <a:r>
              <a:rPr b="1" lang="en" sz="3000">
                <a:solidFill>
                  <a:schemeClr val="dk1"/>
                </a:solidFill>
                <a:latin typeface="Merriweather"/>
                <a:ea typeface="Merriweather"/>
                <a:cs typeface="Merriweather"/>
                <a:sym typeface="Merriweather"/>
              </a:rPr>
              <a:t>Data Transformation</a:t>
            </a:r>
            <a:endParaRPr b="1" sz="3000">
              <a:latin typeface="Merriweather"/>
              <a:ea typeface="Merriweather"/>
              <a:cs typeface="Merriweather"/>
              <a:sym typeface="Merriweather"/>
            </a:endParaRPr>
          </a:p>
        </p:txBody>
      </p:sp>
      <p:sp>
        <p:nvSpPr>
          <p:cNvPr id="178" name="Google Shape;178;p30"/>
          <p:cNvSpPr txBox="1"/>
          <p:nvPr/>
        </p:nvSpPr>
        <p:spPr>
          <a:xfrm>
            <a:off x="97700" y="674350"/>
            <a:ext cx="3415800" cy="3422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100"/>
              </a:spcBef>
              <a:spcAft>
                <a:spcPts val="0"/>
              </a:spcAft>
              <a:buNone/>
            </a:pPr>
            <a:r>
              <a:t/>
            </a:r>
            <a:endParaRPr b="1" sz="1200">
              <a:latin typeface="Merriweather"/>
              <a:ea typeface="Merriweather"/>
              <a:cs typeface="Merriweather"/>
              <a:sym typeface="Merriweather"/>
            </a:endParaRPr>
          </a:p>
          <a:p>
            <a:pPr indent="0" lvl="0" marL="12700" rtl="0" algn="just">
              <a:lnSpc>
                <a:spcPct val="150000"/>
              </a:lnSpc>
              <a:spcBef>
                <a:spcPts val="1100"/>
              </a:spcBef>
              <a:spcAft>
                <a:spcPts val="0"/>
              </a:spcAft>
              <a:buNone/>
            </a:pPr>
            <a:r>
              <a:rPr b="1" lang="en" sz="1200">
                <a:latin typeface="Merriweather"/>
                <a:ea typeface="Merriweather"/>
                <a:cs typeface="Merriweather"/>
                <a:sym typeface="Merriweather"/>
              </a:rPr>
              <a:t>•Utilized a range of image data augmentation  methods, such as rotation, adjusting   brightness, translation, scaling, flipping</a:t>
            </a:r>
            <a:endParaRPr b="1" sz="1200">
              <a:latin typeface="Merriweather"/>
              <a:ea typeface="Merriweather"/>
              <a:cs typeface="Merriweather"/>
              <a:sym typeface="Merriweather"/>
            </a:endParaRPr>
          </a:p>
          <a:p>
            <a:pPr indent="0" lvl="0" marL="12700" rtl="0" algn="just">
              <a:lnSpc>
                <a:spcPct val="150000"/>
              </a:lnSpc>
              <a:spcBef>
                <a:spcPts val="1100"/>
              </a:spcBef>
              <a:spcAft>
                <a:spcPts val="0"/>
              </a:spcAft>
              <a:buNone/>
            </a:pPr>
            <a:r>
              <a:rPr b="1" lang="en" sz="1200">
                <a:latin typeface="Merriweather"/>
                <a:ea typeface="Merriweather"/>
                <a:cs typeface="Merriweather"/>
                <a:sym typeface="Merriweather"/>
              </a:rPr>
              <a:t>•Employing these techniques serves to diversify and improve the dataset, enhancing the  model's capacity to adapt to various scenarios, to cover all possible angles of anomalies and effectively manage real world variations. </a:t>
            </a:r>
            <a:endParaRPr b="1" sz="1200">
              <a:latin typeface="Merriweather"/>
              <a:ea typeface="Merriweather"/>
              <a:cs typeface="Merriweather"/>
              <a:sym typeface="Merriweather"/>
            </a:endParaRPr>
          </a:p>
        </p:txBody>
      </p:sp>
      <p:pic>
        <p:nvPicPr>
          <p:cNvPr id="179" name="Google Shape;179;p30"/>
          <p:cNvPicPr preferRelativeResize="0"/>
          <p:nvPr/>
        </p:nvPicPr>
        <p:blipFill>
          <a:blip r:embed="rId3">
            <a:alphaModFix/>
          </a:blip>
          <a:stretch>
            <a:fillRect/>
          </a:stretch>
        </p:blipFill>
        <p:spPr>
          <a:xfrm>
            <a:off x="3698200" y="803525"/>
            <a:ext cx="4962525" cy="4095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nvSpPr>
        <p:spPr>
          <a:xfrm>
            <a:off x="87600" y="92775"/>
            <a:ext cx="8643300" cy="600300"/>
          </a:xfrm>
          <a:prstGeom prst="rect">
            <a:avLst/>
          </a:prstGeom>
          <a:noFill/>
          <a:ln>
            <a:noFill/>
          </a:ln>
        </p:spPr>
        <p:txBody>
          <a:bodyPr anchorCtr="0" anchor="t" bIns="91425" lIns="91425" spcFirstLastPara="1" rIns="91425" wrap="square" tIns="91425">
            <a:spAutoFit/>
          </a:bodyPr>
          <a:lstStyle/>
          <a:p>
            <a:pPr indent="0" lvl="0" marL="12700" rtl="0" algn="l">
              <a:lnSpc>
                <a:spcPct val="90000"/>
              </a:lnSpc>
              <a:spcBef>
                <a:spcPts val="0"/>
              </a:spcBef>
              <a:spcAft>
                <a:spcPts val="0"/>
              </a:spcAft>
              <a:buNone/>
            </a:pPr>
            <a:r>
              <a:rPr b="1" lang="en" sz="3000">
                <a:solidFill>
                  <a:schemeClr val="dk1"/>
                </a:solidFill>
                <a:latin typeface="Merriweather"/>
                <a:ea typeface="Merriweather"/>
                <a:cs typeface="Merriweather"/>
                <a:sym typeface="Merriweather"/>
              </a:rPr>
              <a:t>Data After Transformations</a:t>
            </a:r>
            <a:endParaRPr b="1" sz="3000">
              <a:latin typeface="Merriweather"/>
              <a:ea typeface="Merriweather"/>
              <a:cs typeface="Merriweather"/>
              <a:sym typeface="Merriweather"/>
            </a:endParaRPr>
          </a:p>
        </p:txBody>
      </p:sp>
      <p:pic>
        <p:nvPicPr>
          <p:cNvPr id="185" name="Google Shape;185;p31"/>
          <p:cNvPicPr preferRelativeResize="0"/>
          <p:nvPr/>
        </p:nvPicPr>
        <p:blipFill>
          <a:blip r:embed="rId3">
            <a:alphaModFix/>
          </a:blip>
          <a:stretch>
            <a:fillRect/>
          </a:stretch>
        </p:blipFill>
        <p:spPr>
          <a:xfrm>
            <a:off x="304000" y="794925"/>
            <a:ext cx="7224300" cy="424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nvSpPr>
        <p:spPr>
          <a:xfrm>
            <a:off x="97700" y="102875"/>
            <a:ext cx="8643300" cy="600300"/>
          </a:xfrm>
          <a:prstGeom prst="rect">
            <a:avLst/>
          </a:prstGeom>
          <a:noFill/>
          <a:ln>
            <a:noFill/>
          </a:ln>
        </p:spPr>
        <p:txBody>
          <a:bodyPr anchorCtr="0" anchor="t" bIns="91425" lIns="91425" spcFirstLastPara="1" rIns="91425" wrap="square" tIns="91425">
            <a:spAutoFit/>
          </a:bodyPr>
          <a:lstStyle/>
          <a:p>
            <a:pPr indent="0" lvl="0" marL="12700" rtl="0" algn="l">
              <a:lnSpc>
                <a:spcPct val="90000"/>
              </a:lnSpc>
              <a:spcBef>
                <a:spcPts val="0"/>
              </a:spcBef>
              <a:spcAft>
                <a:spcPts val="0"/>
              </a:spcAft>
              <a:buNone/>
            </a:pPr>
            <a:r>
              <a:rPr b="1" lang="en" sz="3000">
                <a:solidFill>
                  <a:schemeClr val="dk1"/>
                </a:solidFill>
                <a:latin typeface="Merriweather"/>
                <a:ea typeface="Merriweather"/>
                <a:cs typeface="Merriweather"/>
                <a:sym typeface="Merriweather"/>
              </a:rPr>
              <a:t>Data Splitting</a:t>
            </a:r>
            <a:endParaRPr b="1" sz="3000">
              <a:latin typeface="Merriweather"/>
              <a:ea typeface="Merriweather"/>
              <a:cs typeface="Merriweather"/>
              <a:sym typeface="Merriweather"/>
            </a:endParaRPr>
          </a:p>
        </p:txBody>
      </p:sp>
      <p:sp>
        <p:nvSpPr>
          <p:cNvPr id="191" name="Google Shape;191;p32"/>
          <p:cNvSpPr txBox="1"/>
          <p:nvPr/>
        </p:nvSpPr>
        <p:spPr>
          <a:xfrm>
            <a:off x="176825" y="1097975"/>
            <a:ext cx="6553500" cy="2488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200">
                <a:latin typeface="Merriweather"/>
                <a:ea typeface="Merriweather"/>
                <a:cs typeface="Merriweather"/>
                <a:sym typeface="Merriweather"/>
              </a:rPr>
              <a:t>•A 70-20-10 split  ratio  was  maintained  while paying careful attention to annotation. Sample  datasets  were  provided  for visualization purposes.</a:t>
            </a:r>
            <a:endParaRPr b="1" sz="1200">
              <a:latin typeface="Merriweather"/>
              <a:ea typeface="Merriweather"/>
              <a:cs typeface="Merriweather"/>
              <a:sym typeface="Merriweather"/>
            </a:endParaRPr>
          </a:p>
          <a:p>
            <a:pPr indent="0" lvl="0" marL="0" rtl="0" algn="just">
              <a:lnSpc>
                <a:spcPct val="150000"/>
              </a:lnSpc>
              <a:spcBef>
                <a:spcPts val="0"/>
              </a:spcBef>
              <a:spcAft>
                <a:spcPts val="0"/>
              </a:spcAft>
              <a:buNone/>
            </a:pPr>
            <a:r>
              <a:rPr b="1" lang="en" sz="1200">
                <a:latin typeface="Merriweather"/>
                <a:ea typeface="Merriweather"/>
                <a:cs typeface="Merriweather"/>
                <a:sym typeface="Merriweather"/>
              </a:rPr>
              <a:t>•This ensures the model has sufficient data to learn, validate its performance, and test its generalization.</a:t>
            </a:r>
            <a:endParaRPr b="1" sz="1200">
              <a:latin typeface="Merriweather"/>
              <a:ea typeface="Merriweather"/>
              <a:cs typeface="Merriweather"/>
              <a:sym typeface="Merriweather"/>
            </a:endParaRPr>
          </a:p>
          <a:p>
            <a:pPr indent="0" lvl="0" marL="0" rtl="0" algn="just">
              <a:lnSpc>
                <a:spcPct val="150000"/>
              </a:lnSpc>
              <a:spcBef>
                <a:spcPts val="100"/>
              </a:spcBef>
              <a:spcAft>
                <a:spcPts val="0"/>
              </a:spcAft>
              <a:buNone/>
            </a:pPr>
            <a:r>
              <a:rPr b="1" lang="en" sz="1200">
                <a:latin typeface="Merriweather"/>
                <a:ea typeface="Merriweather"/>
                <a:cs typeface="Merriweather"/>
                <a:sym typeface="Merriweather"/>
              </a:rPr>
              <a:t>•Files are moved into appropriate directories after splitting.</a:t>
            </a:r>
            <a:endParaRPr b="1" sz="1200">
              <a:latin typeface="Merriweather"/>
              <a:ea typeface="Merriweather"/>
              <a:cs typeface="Merriweather"/>
              <a:sym typeface="Merriweather"/>
            </a:endParaRPr>
          </a:p>
          <a:p>
            <a:pPr indent="0" lvl="0" marL="0" rtl="0" algn="just">
              <a:lnSpc>
                <a:spcPct val="150000"/>
              </a:lnSpc>
              <a:spcBef>
                <a:spcPts val="100"/>
              </a:spcBef>
              <a:spcAft>
                <a:spcPts val="0"/>
              </a:spcAft>
              <a:buNone/>
            </a:pPr>
            <a:r>
              <a:rPr b="1" lang="en" sz="1200">
                <a:latin typeface="Merriweather"/>
                <a:ea typeface="Merriweather"/>
                <a:cs typeface="Merriweather"/>
                <a:sym typeface="Merriweather"/>
              </a:rPr>
              <a:t>•Directories: train/images, train/labels, valid/images, valid/labels, etc.</a:t>
            </a:r>
            <a:endParaRPr b="1" sz="120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600">
              <a:latin typeface="Calibri"/>
              <a:ea typeface="Calibri"/>
              <a:cs typeface="Calibri"/>
              <a:sym typeface="Calibri"/>
            </a:endParaRPr>
          </a:p>
          <a:p>
            <a:pPr indent="0" lvl="0" marL="0" rtl="0" algn="just">
              <a:lnSpc>
                <a:spcPct val="150000"/>
              </a:lnSpc>
              <a:spcBef>
                <a:spcPts val="0"/>
              </a:spcBef>
              <a:spcAft>
                <a:spcPts val="0"/>
              </a:spcAft>
              <a:buNone/>
            </a:pPr>
            <a:r>
              <a:t/>
            </a:r>
            <a:endParaRPr sz="1600">
              <a:latin typeface="Calibri"/>
              <a:ea typeface="Calibri"/>
              <a:cs typeface="Calibri"/>
              <a:sym typeface="Calibri"/>
            </a:endParaRPr>
          </a:p>
        </p:txBody>
      </p:sp>
      <p:pic>
        <p:nvPicPr>
          <p:cNvPr id="192" name="Google Shape;192;p32"/>
          <p:cNvPicPr preferRelativeResize="0"/>
          <p:nvPr/>
        </p:nvPicPr>
        <p:blipFill>
          <a:blip r:embed="rId3">
            <a:alphaModFix/>
          </a:blip>
          <a:stretch>
            <a:fillRect/>
          </a:stretch>
        </p:blipFill>
        <p:spPr>
          <a:xfrm>
            <a:off x="176825" y="3119100"/>
            <a:ext cx="5806824" cy="1587075"/>
          </a:xfrm>
          <a:prstGeom prst="rect">
            <a:avLst/>
          </a:prstGeom>
          <a:noFill/>
          <a:ln>
            <a:noFill/>
          </a:ln>
        </p:spPr>
      </p:pic>
      <p:pic>
        <p:nvPicPr>
          <p:cNvPr id="193" name="Google Shape;193;p32"/>
          <p:cNvPicPr preferRelativeResize="0"/>
          <p:nvPr/>
        </p:nvPicPr>
        <p:blipFill>
          <a:blip r:embed="rId4">
            <a:alphaModFix/>
          </a:blip>
          <a:stretch>
            <a:fillRect/>
          </a:stretch>
        </p:blipFill>
        <p:spPr>
          <a:xfrm>
            <a:off x="6301150" y="2850675"/>
            <a:ext cx="2767951" cy="1855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97" name="Shape 197"/>
        <p:cNvGrpSpPr/>
        <p:nvPr/>
      </p:nvGrpSpPr>
      <p:grpSpPr>
        <a:xfrm>
          <a:off x="0" y="0"/>
          <a:ext cx="0" cy="0"/>
          <a:chOff x="0" y="0"/>
          <a:chExt cx="0" cy="0"/>
        </a:xfrm>
      </p:grpSpPr>
      <p:sp>
        <p:nvSpPr>
          <p:cNvPr id="198" name="Google Shape;198;p33"/>
          <p:cNvSpPr txBox="1"/>
          <p:nvPr>
            <p:ph type="title"/>
          </p:nvPr>
        </p:nvSpPr>
        <p:spPr>
          <a:xfrm>
            <a:off x="660468" y="-343949"/>
            <a:ext cx="29493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Modelling</a:t>
            </a:r>
            <a:endParaRPr b="1" sz="3000">
              <a:latin typeface="Merriweather"/>
              <a:ea typeface="Merriweather"/>
              <a:cs typeface="Merriweather"/>
              <a:sym typeface="Merriweather"/>
            </a:endParaRPr>
          </a:p>
        </p:txBody>
      </p:sp>
      <p:sp>
        <p:nvSpPr>
          <p:cNvPr id="199" name="Google Shape;199;p33"/>
          <p:cNvSpPr txBox="1"/>
          <p:nvPr>
            <p:ph idx="2" type="body"/>
          </p:nvPr>
        </p:nvSpPr>
        <p:spPr>
          <a:xfrm>
            <a:off x="660475" y="1102801"/>
            <a:ext cx="4550400" cy="3356700"/>
          </a:xfrm>
          <a:prstGeom prst="rect">
            <a:avLst/>
          </a:prstGeom>
          <a:noFill/>
          <a:ln>
            <a:noFill/>
          </a:ln>
        </p:spPr>
        <p:txBody>
          <a:bodyPr anchorCtr="0" anchor="t" bIns="34275" lIns="68575" spcFirstLastPara="1" rIns="68575" wrap="square" tIns="34275">
            <a:noAutofit/>
          </a:bodyPr>
          <a:lstStyle/>
          <a:p>
            <a:pPr indent="-209550" lvl="0" marL="215900" rtl="0" algn="just">
              <a:lnSpc>
                <a:spcPct val="150000"/>
              </a:lnSpc>
              <a:spcBef>
                <a:spcPts val="0"/>
              </a:spcBef>
              <a:spcAft>
                <a:spcPts val="0"/>
              </a:spcAft>
              <a:buClr>
                <a:schemeClr val="dk1"/>
              </a:buClr>
              <a:buSzPts val="900"/>
              <a:buFont typeface="Merriweather"/>
              <a:buChar char="•"/>
            </a:pPr>
            <a:r>
              <a:rPr b="1" lang="en" sz="1100">
                <a:latin typeface="Merriweather"/>
                <a:ea typeface="Merriweather"/>
                <a:cs typeface="Merriweather"/>
                <a:sym typeface="Merriweather"/>
              </a:rPr>
              <a:t>In our project we have divided the modelling into 2 stages in order to improve efficiency.</a:t>
            </a:r>
            <a:endParaRPr b="1" sz="1100">
              <a:latin typeface="Merriweather"/>
              <a:ea typeface="Merriweather"/>
              <a:cs typeface="Merriweather"/>
              <a:sym typeface="Merriweather"/>
            </a:endParaRPr>
          </a:p>
          <a:p>
            <a:pPr indent="-209550" lvl="0" marL="215900" rtl="0" algn="just">
              <a:lnSpc>
                <a:spcPct val="150000"/>
              </a:lnSpc>
              <a:spcBef>
                <a:spcPts val="800"/>
              </a:spcBef>
              <a:spcAft>
                <a:spcPts val="0"/>
              </a:spcAft>
              <a:buClr>
                <a:schemeClr val="dk1"/>
              </a:buClr>
              <a:buSzPts val="900"/>
              <a:buFont typeface="Merriweather"/>
              <a:buChar char="•"/>
            </a:pPr>
            <a:r>
              <a:rPr b="1" lang="en" sz="1100">
                <a:latin typeface="Merriweather"/>
                <a:ea typeface="Merriweather"/>
                <a:cs typeface="Merriweather"/>
                <a:sym typeface="Merriweather"/>
              </a:rPr>
              <a:t>Stage 1 modelling consists of Improved yolo v8 model. Model architecture along with input and output is shown in next slides. The improvisation made in the baseline model is highlighted.</a:t>
            </a:r>
            <a:endParaRPr b="1" sz="1100">
              <a:latin typeface="Merriweather"/>
              <a:ea typeface="Merriweather"/>
              <a:cs typeface="Merriweather"/>
              <a:sym typeface="Merriweather"/>
            </a:endParaRPr>
          </a:p>
          <a:p>
            <a:pPr indent="-209550" lvl="0" marL="215900" rtl="0" algn="just">
              <a:lnSpc>
                <a:spcPct val="150000"/>
              </a:lnSpc>
              <a:spcBef>
                <a:spcPts val="800"/>
              </a:spcBef>
              <a:spcAft>
                <a:spcPts val="0"/>
              </a:spcAft>
              <a:buClr>
                <a:schemeClr val="dk1"/>
              </a:buClr>
              <a:buSzPts val="900"/>
              <a:buFont typeface="Merriweather"/>
              <a:buChar char="•"/>
            </a:pPr>
            <a:r>
              <a:rPr b="1" lang="en" sz="1100">
                <a:latin typeface="Merriweather"/>
                <a:ea typeface="Merriweather"/>
                <a:cs typeface="Merriweather"/>
                <a:sym typeface="Merriweather"/>
              </a:rPr>
              <a:t>In Stage 2 modelling we have 6 different models corresponding to our 6 obstacle categories namely Animals, Construction, Potholes, Vehicle Collisions, Cracks and Illegal dumping.</a:t>
            </a:r>
            <a:endParaRPr b="1">
              <a:latin typeface="Merriweather"/>
              <a:ea typeface="Merriweather"/>
              <a:cs typeface="Merriweather"/>
              <a:sym typeface="Merriweather"/>
            </a:endParaRPr>
          </a:p>
          <a:p>
            <a:pPr indent="-209550" lvl="0" marL="215900" rtl="0" algn="just">
              <a:lnSpc>
                <a:spcPct val="150000"/>
              </a:lnSpc>
              <a:spcBef>
                <a:spcPts val="800"/>
              </a:spcBef>
              <a:spcAft>
                <a:spcPts val="0"/>
              </a:spcAft>
              <a:buClr>
                <a:schemeClr val="dk1"/>
              </a:buClr>
              <a:buSzPts val="900"/>
              <a:buFont typeface="Merriweather"/>
              <a:buChar char="•"/>
            </a:pPr>
            <a:r>
              <a:rPr b="1" lang="en" sz="1100">
                <a:latin typeface="Merriweather"/>
                <a:ea typeface="Merriweather"/>
                <a:cs typeface="Merriweather"/>
                <a:sym typeface="Merriweather"/>
              </a:rPr>
              <a:t>For stage 2 we have chosen 2 baseline models – Vision Transformer and MobileNet-Single shot Multibox.</a:t>
            </a:r>
            <a:endParaRPr b="1" sz="1100">
              <a:latin typeface="Merriweather"/>
              <a:ea typeface="Merriweather"/>
              <a:cs typeface="Merriweather"/>
              <a:sym typeface="Merriweather"/>
            </a:endParaRPr>
          </a:p>
          <a:p>
            <a:pPr indent="0" lvl="0" marL="0" rtl="0" algn="just">
              <a:lnSpc>
                <a:spcPct val="150000"/>
              </a:lnSpc>
              <a:spcBef>
                <a:spcPts val="800"/>
              </a:spcBef>
              <a:spcAft>
                <a:spcPts val="1200"/>
              </a:spcAft>
              <a:buClr>
                <a:schemeClr val="dk1"/>
              </a:buClr>
              <a:buSzPts val="900"/>
              <a:buNone/>
            </a:pPr>
            <a:r>
              <a:t/>
            </a:r>
            <a:endParaRPr b="1" sz="1100">
              <a:latin typeface="Merriweather"/>
              <a:ea typeface="Merriweather"/>
              <a:cs typeface="Merriweather"/>
              <a:sym typeface="Merriweather"/>
            </a:endParaRPr>
          </a:p>
        </p:txBody>
      </p:sp>
      <p:pic>
        <p:nvPicPr>
          <p:cNvPr id="200" name="Google Shape;200;p33"/>
          <p:cNvPicPr preferRelativeResize="0"/>
          <p:nvPr/>
        </p:nvPicPr>
        <p:blipFill rotWithShape="1">
          <a:blip r:embed="rId3">
            <a:alphaModFix/>
          </a:blip>
          <a:srcRect b="0" l="0" r="0" t="0"/>
          <a:stretch/>
        </p:blipFill>
        <p:spPr>
          <a:xfrm>
            <a:off x="6132840" y="173198"/>
            <a:ext cx="2329260" cy="49082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04" name="Shape 204"/>
        <p:cNvGrpSpPr/>
        <p:nvPr/>
      </p:nvGrpSpPr>
      <p:grpSpPr>
        <a:xfrm>
          <a:off x="0" y="0"/>
          <a:ext cx="0" cy="0"/>
          <a:chOff x="0" y="0"/>
          <a:chExt cx="0" cy="0"/>
        </a:xfrm>
      </p:grpSpPr>
      <p:sp>
        <p:nvSpPr>
          <p:cNvPr id="205" name="Google Shape;205;p34"/>
          <p:cNvSpPr txBox="1"/>
          <p:nvPr>
            <p:ph type="title"/>
          </p:nvPr>
        </p:nvSpPr>
        <p:spPr>
          <a:xfrm>
            <a:off x="629840" y="-343949"/>
            <a:ext cx="7110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Stage 1 - Model Selection</a:t>
            </a:r>
            <a:endParaRPr b="1" sz="3000">
              <a:latin typeface="Merriweather"/>
              <a:ea typeface="Merriweather"/>
              <a:cs typeface="Merriweather"/>
              <a:sym typeface="Merriweather"/>
            </a:endParaRPr>
          </a:p>
        </p:txBody>
      </p:sp>
      <p:sp>
        <p:nvSpPr>
          <p:cNvPr id="206" name="Google Shape;206;p34"/>
          <p:cNvSpPr txBox="1"/>
          <p:nvPr>
            <p:ph idx="2" type="body"/>
          </p:nvPr>
        </p:nvSpPr>
        <p:spPr>
          <a:xfrm>
            <a:off x="629840" y="3697372"/>
            <a:ext cx="8150849" cy="993010"/>
          </a:xfrm>
          <a:prstGeom prst="rect">
            <a:avLst/>
          </a:prstGeom>
          <a:noFill/>
          <a:ln>
            <a:noFill/>
          </a:ln>
        </p:spPr>
        <p:txBody>
          <a:bodyPr anchorCtr="0" anchor="t" bIns="34275" lIns="68575" spcFirstLastPara="1" rIns="68575" wrap="square" tIns="34275">
            <a:noAutofit/>
          </a:bodyPr>
          <a:lstStyle/>
          <a:p>
            <a:pPr indent="-209550" lvl="0" marL="215900" rtl="0" algn="just">
              <a:lnSpc>
                <a:spcPct val="100000"/>
              </a:lnSpc>
              <a:spcBef>
                <a:spcPts val="800"/>
              </a:spcBef>
              <a:spcAft>
                <a:spcPts val="0"/>
              </a:spcAft>
              <a:buClr>
                <a:schemeClr val="dk1"/>
              </a:buClr>
              <a:buSzPts val="900"/>
              <a:buFont typeface="Merriweather"/>
              <a:buChar char="•"/>
            </a:pPr>
            <a:r>
              <a:rPr b="1" lang="en">
                <a:latin typeface="Merriweather"/>
                <a:ea typeface="Merriweather"/>
                <a:cs typeface="Merriweather"/>
                <a:sym typeface="Merriweather"/>
              </a:rPr>
              <a:t>For stage 1 modelling, we have experimented with 4 models – Custom </a:t>
            </a:r>
            <a:r>
              <a:rPr b="1" lang="en">
                <a:latin typeface="Merriweather"/>
                <a:ea typeface="Merriweather"/>
                <a:cs typeface="Merriweather"/>
                <a:sym typeface="Merriweather"/>
              </a:rPr>
              <a:t>Yolo V5</a:t>
            </a:r>
            <a:r>
              <a:rPr b="1" lang="en">
                <a:latin typeface="Merriweather"/>
                <a:ea typeface="Merriweather"/>
                <a:cs typeface="Merriweather"/>
                <a:sym typeface="Merriweather"/>
              </a:rPr>
              <a:t>, </a:t>
            </a:r>
            <a:r>
              <a:rPr b="1" lang="en">
                <a:latin typeface="Merriweather"/>
                <a:ea typeface="Merriweather"/>
                <a:cs typeface="Merriweather"/>
                <a:sym typeface="Merriweather"/>
              </a:rPr>
              <a:t>Yolo V8</a:t>
            </a:r>
            <a:r>
              <a:rPr b="1" lang="en">
                <a:latin typeface="Merriweather"/>
                <a:ea typeface="Merriweather"/>
                <a:cs typeface="Merriweather"/>
                <a:sym typeface="Merriweather"/>
              </a:rPr>
              <a:t>, Faster RCNN and SSD.</a:t>
            </a:r>
            <a:endParaRPr b="1">
              <a:latin typeface="Merriweather"/>
              <a:ea typeface="Merriweather"/>
              <a:cs typeface="Merriweather"/>
              <a:sym typeface="Merriweather"/>
            </a:endParaRPr>
          </a:p>
          <a:p>
            <a:pPr indent="-209550" lvl="0" marL="215900" rtl="0" algn="just">
              <a:lnSpc>
                <a:spcPct val="100000"/>
              </a:lnSpc>
              <a:spcBef>
                <a:spcPts val="800"/>
              </a:spcBef>
              <a:spcAft>
                <a:spcPts val="0"/>
              </a:spcAft>
              <a:buClr>
                <a:schemeClr val="dk1"/>
              </a:buClr>
              <a:buSzPts val="900"/>
              <a:buFont typeface="Merriweather"/>
              <a:buChar char="•"/>
            </a:pPr>
            <a:r>
              <a:rPr b="1" lang="en">
                <a:latin typeface="Merriweather"/>
                <a:ea typeface="Merriweather"/>
                <a:cs typeface="Merriweather"/>
                <a:sym typeface="Merriweather"/>
              </a:rPr>
              <a:t>We then compared the evaluation metrics of all the 4 models. </a:t>
            </a:r>
            <a:endParaRPr b="1">
              <a:latin typeface="Merriweather"/>
              <a:ea typeface="Merriweather"/>
              <a:cs typeface="Merriweather"/>
              <a:sym typeface="Merriweather"/>
            </a:endParaRPr>
          </a:p>
          <a:p>
            <a:pPr indent="-209550" lvl="0" marL="215900" rtl="0" algn="just">
              <a:lnSpc>
                <a:spcPct val="100000"/>
              </a:lnSpc>
              <a:spcBef>
                <a:spcPts val="800"/>
              </a:spcBef>
              <a:spcAft>
                <a:spcPts val="1200"/>
              </a:spcAft>
              <a:buClr>
                <a:schemeClr val="dk1"/>
              </a:buClr>
              <a:buSzPts val="900"/>
              <a:buFont typeface="Merriweather"/>
              <a:buChar char="•"/>
            </a:pPr>
            <a:r>
              <a:rPr b="1" lang="en">
                <a:latin typeface="Merriweather"/>
                <a:ea typeface="Merriweather"/>
                <a:cs typeface="Merriweather"/>
                <a:sym typeface="Merriweather"/>
              </a:rPr>
              <a:t>Custom </a:t>
            </a:r>
            <a:r>
              <a:rPr b="1" lang="en">
                <a:latin typeface="Merriweather"/>
                <a:ea typeface="Merriweather"/>
                <a:cs typeface="Merriweather"/>
                <a:sym typeface="Merriweather"/>
              </a:rPr>
              <a:t>Yolo V8</a:t>
            </a:r>
            <a:r>
              <a:rPr b="1" lang="en">
                <a:latin typeface="Merriweather"/>
                <a:ea typeface="Merriweather"/>
                <a:cs typeface="Merriweather"/>
                <a:sym typeface="Merriweather"/>
              </a:rPr>
              <a:t> outperformed the rest of the models.</a:t>
            </a:r>
            <a:endParaRPr b="1">
              <a:latin typeface="Merriweather"/>
              <a:ea typeface="Merriweather"/>
              <a:cs typeface="Merriweather"/>
              <a:sym typeface="Merriweather"/>
            </a:endParaRPr>
          </a:p>
        </p:txBody>
      </p:sp>
      <p:pic>
        <p:nvPicPr>
          <p:cNvPr id="207" name="Google Shape;207;p34"/>
          <p:cNvPicPr preferRelativeResize="0"/>
          <p:nvPr/>
        </p:nvPicPr>
        <p:blipFill rotWithShape="1">
          <a:blip r:embed="rId3">
            <a:alphaModFix/>
          </a:blip>
          <a:srcRect b="0" l="0" r="0" t="0"/>
          <a:stretch/>
        </p:blipFill>
        <p:spPr>
          <a:xfrm>
            <a:off x="1094757" y="978140"/>
            <a:ext cx="6954485" cy="25972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11" name="Shape 211"/>
        <p:cNvGrpSpPr/>
        <p:nvPr/>
      </p:nvGrpSpPr>
      <p:grpSpPr>
        <a:xfrm>
          <a:off x="0" y="0"/>
          <a:ext cx="0" cy="0"/>
          <a:chOff x="0" y="0"/>
          <a:chExt cx="0" cy="0"/>
        </a:xfrm>
      </p:grpSpPr>
      <p:sp>
        <p:nvSpPr>
          <p:cNvPr id="212" name="Google Shape;212;p35"/>
          <p:cNvSpPr txBox="1"/>
          <p:nvPr>
            <p:ph type="title"/>
          </p:nvPr>
        </p:nvSpPr>
        <p:spPr>
          <a:xfrm>
            <a:off x="629840" y="-343949"/>
            <a:ext cx="7110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Stage 1 - </a:t>
            </a:r>
            <a:r>
              <a:rPr b="1" lang="en" sz="3000"/>
              <a:t>UAV Yolo v8</a:t>
            </a:r>
            <a:endParaRPr b="1" sz="3000">
              <a:latin typeface="Merriweather"/>
              <a:ea typeface="Merriweather"/>
              <a:cs typeface="Merriweather"/>
              <a:sym typeface="Merriweather"/>
            </a:endParaRPr>
          </a:p>
        </p:txBody>
      </p:sp>
      <p:sp>
        <p:nvSpPr>
          <p:cNvPr id="213" name="Google Shape;213;p35"/>
          <p:cNvSpPr txBox="1"/>
          <p:nvPr>
            <p:ph idx="2" type="body"/>
          </p:nvPr>
        </p:nvSpPr>
        <p:spPr>
          <a:xfrm>
            <a:off x="629840" y="2838450"/>
            <a:ext cx="7989944" cy="2000250"/>
          </a:xfrm>
          <a:prstGeom prst="rect">
            <a:avLst/>
          </a:prstGeom>
          <a:noFill/>
          <a:ln>
            <a:noFill/>
          </a:ln>
        </p:spPr>
        <p:txBody>
          <a:bodyPr anchorCtr="0" anchor="t" bIns="34275" lIns="68575" spcFirstLastPara="1" rIns="68575" wrap="square" tIns="34275">
            <a:noAutofit/>
          </a:bodyPr>
          <a:lstStyle/>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Derived from </a:t>
            </a:r>
            <a:r>
              <a:rPr b="1" lang="en" sz="1100">
                <a:latin typeface="Merriweather"/>
                <a:ea typeface="Merriweather"/>
                <a:cs typeface="Merriweather"/>
                <a:sym typeface="Merriweather"/>
              </a:rPr>
              <a:t>pre trained</a:t>
            </a:r>
            <a:r>
              <a:rPr b="1" lang="en" sz="1100">
                <a:latin typeface="Merriweather"/>
                <a:ea typeface="Merriweather"/>
                <a:cs typeface="Merriweather"/>
                <a:sym typeface="Merriweather"/>
              </a:rPr>
              <a:t> </a:t>
            </a:r>
            <a:r>
              <a:rPr b="1" lang="en" sz="1100">
                <a:latin typeface="Merriweather"/>
                <a:ea typeface="Merriweather"/>
                <a:cs typeface="Merriweather"/>
                <a:sym typeface="Merriweather"/>
              </a:rPr>
              <a:t>YOLO v8</a:t>
            </a:r>
            <a:r>
              <a:rPr b="1" lang="en" sz="1100">
                <a:latin typeface="Merriweather"/>
                <a:ea typeface="Merriweather"/>
                <a:cs typeface="Merriweather"/>
                <a:sym typeface="Merriweather"/>
              </a:rPr>
              <a:t>, originally trained on COCO dataset with 80 classes and 2.5M images.</a:t>
            </a:r>
            <a:endParaRPr b="1" sz="1100">
              <a:latin typeface="Merriweather"/>
              <a:ea typeface="Merriweather"/>
              <a:cs typeface="Merriweather"/>
              <a:sym typeface="Merriweather"/>
            </a:endParaRPr>
          </a:p>
          <a:p>
            <a:pPr indent="-222250" lvl="0" marL="215900" rtl="0" algn="just">
              <a:lnSpc>
                <a:spcPct val="100000"/>
              </a:lnSpc>
              <a:spcBef>
                <a:spcPts val="20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Improvisations made to the baseline </a:t>
            </a:r>
            <a:r>
              <a:rPr b="1" lang="en" sz="1100">
                <a:latin typeface="Merriweather"/>
                <a:ea typeface="Merriweather"/>
                <a:cs typeface="Merriweather"/>
                <a:sym typeface="Merriweather"/>
              </a:rPr>
              <a:t>Yolo V8</a:t>
            </a:r>
            <a:r>
              <a:rPr b="1" lang="en" sz="1100">
                <a:latin typeface="Merriweather"/>
                <a:ea typeface="Merriweather"/>
                <a:cs typeface="Merriweather"/>
                <a:sym typeface="Merriweather"/>
              </a:rPr>
              <a:t> model are</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Arial"/>
              <a:buChar char="•"/>
            </a:pPr>
            <a:r>
              <a:rPr b="1" lang="en">
                <a:latin typeface="Merriweather"/>
                <a:ea typeface="Merriweather"/>
                <a:cs typeface="Merriweather"/>
                <a:sym typeface="Merriweather"/>
              </a:rPr>
              <a:t>Customized Head: Modified for our task, focusing on 6 specific object classes.</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Arial"/>
              <a:buChar char="•"/>
            </a:pPr>
            <a:r>
              <a:rPr b="1" lang="en">
                <a:latin typeface="Merriweather"/>
                <a:ea typeface="Merriweather"/>
                <a:cs typeface="Merriweather"/>
                <a:sym typeface="Merriweather"/>
              </a:rPr>
              <a:t>PANet Integration: Utilizes Path Aggregation Network for enhanced multi-scale feature extraction.</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Arial"/>
              <a:buChar char="•"/>
            </a:pPr>
            <a:r>
              <a:rPr b="1" lang="en">
                <a:latin typeface="Merriweather"/>
                <a:ea typeface="Merriweather"/>
                <a:cs typeface="Merriweather"/>
                <a:sym typeface="Merriweather"/>
              </a:rPr>
              <a:t>Powerful Backbone: Retains </a:t>
            </a:r>
            <a:r>
              <a:rPr b="1" lang="en">
                <a:latin typeface="Merriweather"/>
                <a:ea typeface="Merriweather"/>
                <a:cs typeface="Merriweather"/>
                <a:sym typeface="Merriweather"/>
              </a:rPr>
              <a:t>YOLO v8's</a:t>
            </a:r>
            <a:r>
              <a:rPr b="1" lang="en">
                <a:latin typeface="Merriweather"/>
                <a:ea typeface="Merriweather"/>
                <a:cs typeface="Merriweather"/>
                <a:sym typeface="Merriweather"/>
              </a:rPr>
              <a:t> robust backbone for feature extraction.</a:t>
            </a:r>
            <a:endParaRPr b="1">
              <a:latin typeface="Merriweather"/>
              <a:ea typeface="Merriweather"/>
              <a:cs typeface="Merriweather"/>
              <a:sym typeface="Merriweather"/>
            </a:endParaRPr>
          </a:p>
          <a:p>
            <a:pPr indent="-152400" lvl="1" marL="558800" rtl="0" algn="just">
              <a:lnSpc>
                <a:spcPct val="100000"/>
              </a:lnSpc>
              <a:spcBef>
                <a:spcPts val="800"/>
              </a:spcBef>
              <a:spcAft>
                <a:spcPts val="1200"/>
              </a:spcAft>
              <a:buClr>
                <a:schemeClr val="dk1"/>
              </a:buClr>
              <a:buSzPts val="900"/>
              <a:buFont typeface="Arial"/>
              <a:buNone/>
            </a:pPr>
            <a:r>
              <a:t/>
            </a:r>
            <a:endParaRPr b="1">
              <a:latin typeface="Merriweather"/>
              <a:ea typeface="Merriweather"/>
              <a:cs typeface="Merriweather"/>
              <a:sym typeface="Merriweather"/>
            </a:endParaRPr>
          </a:p>
        </p:txBody>
      </p:sp>
      <p:pic>
        <p:nvPicPr>
          <p:cNvPr id="214" name="Google Shape;214;p35"/>
          <p:cNvPicPr preferRelativeResize="0"/>
          <p:nvPr>
            <p:ph idx="1" type="body"/>
          </p:nvPr>
        </p:nvPicPr>
        <p:blipFill rotWithShape="1">
          <a:blip r:embed="rId3">
            <a:alphaModFix/>
          </a:blip>
          <a:srcRect b="0" l="0" r="0" t="0"/>
          <a:stretch/>
        </p:blipFill>
        <p:spPr>
          <a:xfrm>
            <a:off x="629840" y="951341"/>
            <a:ext cx="7989900" cy="162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128750" y="154750"/>
            <a:ext cx="6247800" cy="3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Table Of Contents</a:t>
            </a:r>
            <a:endParaRPr b="1" sz="3000"/>
          </a:p>
        </p:txBody>
      </p:sp>
      <p:sp>
        <p:nvSpPr>
          <p:cNvPr id="92" name="Google Shape;92;p18"/>
          <p:cNvSpPr txBox="1"/>
          <p:nvPr/>
        </p:nvSpPr>
        <p:spPr>
          <a:xfrm>
            <a:off x="318450" y="913775"/>
            <a:ext cx="4733400" cy="27483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Merriweather"/>
              <a:buChar char="➔"/>
            </a:pPr>
            <a:r>
              <a:rPr b="1" lang="en" sz="1600">
                <a:latin typeface="Merriweather"/>
                <a:ea typeface="Merriweather"/>
                <a:cs typeface="Merriweather"/>
                <a:sym typeface="Merriweather"/>
              </a:rPr>
              <a:t>Project Introduction</a:t>
            </a:r>
            <a:endParaRPr b="1" sz="1600">
              <a:latin typeface="Merriweather"/>
              <a:ea typeface="Merriweather"/>
              <a:cs typeface="Merriweather"/>
              <a:sym typeface="Merriweather"/>
            </a:endParaRPr>
          </a:p>
          <a:p>
            <a:pPr indent="-330200" lvl="0" marL="457200" rtl="0" algn="l">
              <a:lnSpc>
                <a:spcPct val="150000"/>
              </a:lnSpc>
              <a:spcBef>
                <a:spcPts val="0"/>
              </a:spcBef>
              <a:spcAft>
                <a:spcPts val="0"/>
              </a:spcAft>
              <a:buSzPts val="1600"/>
              <a:buFont typeface="Merriweather"/>
              <a:buChar char="➔"/>
            </a:pPr>
            <a:r>
              <a:rPr b="1" lang="en" sz="1600">
                <a:latin typeface="Merriweather"/>
                <a:ea typeface="Merriweather"/>
                <a:cs typeface="Merriweather"/>
                <a:sym typeface="Merriweather"/>
              </a:rPr>
              <a:t>Project background and Motivation</a:t>
            </a:r>
            <a:endParaRPr b="1" sz="1600">
              <a:latin typeface="Merriweather"/>
              <a:ea typeface="Merriweather"/>
              <a:cs typeface="Merriweather"/>
              <a:sym typeface="Merriweather"/>
            </a:endParaRPr>
          </a:p>
          <a:p>
            <a:pPr indent="-330200" lvl="0" marL="457200" rtl="0" algn="l">
              <a:lnSpc>
                <a:spcPct val="150000"/>
              </a:lnSpc>
              <a:spcBef>
                <a:spcPts val="0"/>
              </a:spcBef>
              <a:spcAft>
                <a:spcPts val="0"/>
              </a:spcAft>
              <a:buSzPts val="1600"/>
              <a:buFont typeface="Merriweather"/>
              <a:buChar char="➔"/>
            </a:pPr>
            <a:r>
              <a:rPr b="1" lang="en" sz="1600">
                <a:latin typeface="Merriweather"/>
                <a:ea typeface="Merriweather"/>
                <a:cs typeface="Merriweather"/>
                <a:sym typeface="Merriweather"/>
              </a:rPr>
              <a:t>Data Engineering</a:t>
            </a:r>
            <a:endParaRPr b="1" sz="1600">
              <a:latin typeface="Merriweather"/>
              <a:ea typeface="Merriweather"/>
              <a:cs typeface="Merriweather"/>
              <a:sym typeface="Merriweather"/>
            </a:endParaRPr>
          </a:p>
          <a:p>
            <a:pPr indent="-330200" lvl="0" marL="457200" rtl="0" algn="l">
              <a:lnSpc>
                <a:spcPct val="150000"/>
              </a:lnSpc>
              <a:spcBef>
                <a:spcPts val="0"/>
              </a:spcBef>
              <a:spcAft>
                <a:spcPts val="0"/>
              </a:spcAft>
              <a:buSzPts val="1600"/>
              <a:buFont typeface="Merriweather"/>
              <a:buChar char="➔"/>
            </a:pPr>
            <a:r>
              <a:rPr b="1" lang="en" sz="1600">
                <a:latin typeface="Merriweather"/>
                <a:ea typeface="Merriweather"/>
                <a:cs typeface="Merriweather"/>
                <a:sym typeface="Merriweather"/>
              </a:rPr>
              <a:t>Machine Learning Modeling</a:t>
            </a:r>
            <a:endParaRPr b="1" sz="1600">
              <a:latin typeface="Merriweather"/>
              <a:ea typeface="Merriweather"/>
              <a:cs typeface="Merriweather"/>
              <a:sym typeface="Merriweather"/>
            </a:endParaRPr>
          </a:p>
          <a:p>
            <a:pPr indent="-330200" lvl="0" marL="457200" rtl="0" algn="l">
              <a:lnSpc>
                <a:spcPct val="150000"/>
              </a:lnSpc>
              <a:spcBef>
                <a:spcPts val="0"/>
              </a:spcBef>
              <a:spcAft>
                <a:spcPts val="0"/>
              </a:spcAft>
              <a:buSzPts val="1600"/>
              <a:buFont typeface="Merriweather"/>
              <a:buChar char="➔"/>
            </a:pPr>
            <a:r>
              <a:rPr b="1" lang="en" sz="1600">
                <a:latin typeface="Merriweather"/>
                <a:ea typeface="Merriweather"/>
                <a:cs typeface="Merriweather"/>
                <a:sym typeface="Merriweather"/>
              </a:rPr>
              <a:t>Machine Learning Evaluation Results </a:t>
            </a:r>
            <a:endParaRPr b="1" sz="1600">
              <a:latin typeface="Merriweather"/>
              <a:ea typeface="Merriweather"/>
              <a:cs typeface="Merriweather"/>
              <a:sym typeface="Merriweather"/>
            </a:endParaRPr>
          </a:p>
          <a:p>
            <a:pPr indent="-330200" lvl="0" marL="457200" rtl="0" algn="l">
              <a:lnSpc>
                <a:spcPct val="150000"/>
              </a:lnSpc>
              <a:spcBef>
                <a:spcPts val="0"/>
              </a:spcBef>
              <a:spcAft>
                <a:spcPts val="0"/>
              </a:spcAft>
              <a:buSzPts val="1600"/>
              <a:buFont typeface="Merriweather"/>
              <a:buChar char="➔"/>
            </a:pPr>
            <a:r>
              <a:rPr b="1" lang="en" sz="1600">
                <a:latin typeface="Merriweather"/>
                <a:ea typeface="Merriweather"/>
                <a:cs typeface="Merriweather"/>
                <a:sym typeface="Merriweather"/>
              </a:rPr>
              <a:t>Web Portal System Development </a:t>
            </a:r>
            <a:endParaRPr b="1" sz="1600">
              <a:latin typeface="Merriweather"/>
              <a:ea typeface="Merriweather"/>
              <a:cs typeface="Merriweather"/>
              <a:sym typeface="Merriweather"/>
            </a:endParaRPr>
          </a:p>
          <a:p>
            <a:pPr indent="-330200" lvl="0" marL="457200" rtl="0" algn="l">
              <a:lnSpc>
                <a:spcPct val="150000"/>
              </a:lnSpc>
              <a:spcBef>
                <a:spcPts val="0"/>
              </a:spcBef>
              <a:spcAft>
                <a:spcPts val="0"/>
              </a:spcAft>
              <a:buSzPts val="1600"/>
              <a:buFont typeface="Merriweather"/>
              <a:buChar char="➔"/>
            </a:pPr>
            <a:r>
              <a:rPr b="1" lang="en" sz="1600">
                <a:latin typeface="Merriweather"/>
                <a:ea typeface="Merriweather"/>
                <a:cs typeface="Merriweather"/>
                <a:sym typeface="Merriweather"/>
              </a:rPr>
              <a:t>System Demo and Testing</a:t>
            </a:r>
            <a:endParaRPr b="1" sz="1600">
              <a:latin typeface="Merriweather"/>
              <a:ea typeface="Merriweather"/>
              <a:cs typeface="Merriweather"/>
              <a:sym typeface="Merriweather"/>
            </a:endParaRPr>
          </a:p>
          <a:p>
            <a:pPr indent="-330200" lvl="0" marL="457200" rtl="0" algn="l">
              <a:lnSpc>
                <a:spcPct val="150000"/>
              </a:lnSpc>
              <a:spcBef>
                <a:spcPts val="0"/>
              </a:spcBef>
              <a:spcAft>
                <a:spcPts val="0"/>
              </a:spcAft>
              <a:buSzPts val="1600"/>
              <a:buFont typeface="Merriweather"/>
              <a:buChar char="➔"/>
            </a:pPr>
            <a:r>
              <a:rPr b="1" lang="en" sz="1600">
                <a:latin typeface="Merriweather"/>
                <a:ea typeface="Merriweather"/>
                <a:cs typeface="Merriweather"/>
                <a:sym typeface="Merriweather"/>
              </a:rPr>
              <a:t>Literature and Technology Survey</a:t>
            </a:r>
            <a:endParaRPr b="1" sz="1600">
              <a:latin typeface="Merriweather"/>
              <a:ea typeface="Merriweather"/>
              <a:cs typeface="Merriweather"/>
              <a:sym typeface="Merriweather"/>
            </a:endParaRPr>
          </a:p>
          <a:p>
            <a:pPr indent="0" lvl="0" marL="0" rtl="0" algn="l">
              <a:lnSpc>
                <a:spcPct val="150000"/>
              </a:lnSpc>
              <a:spcBef>
                <a:spcPts val="0"/>
              </a:spcBef>
              <a:spcAft>
                <a:spcPts val="0"/>
              </a:spcAft>
              <a:buNone/>
            </a:pPr>
            <a:r>
              <a:t/>
            </a:r>
            <a:endParaRPr sz="1500">
              <a:solidFill>
                <a:schemeClr val="dk2"/>
              </a:solidFill>
              <a:latin typeface="Roboto"/>
              <a:ea typeface="Roboto"/>
              <a:cs typeface="Roboto"/>
              <a:sym typeface="Roboto"/>
            </a:endParaRPr>
          </a:p>
        </p:txBody>
      </p:sp>
      <p:pic>
        <p:nvPicPr>
          <p:cNvPr id="93" name="Google Shape;93;p18"/>
          <p:cNvPicPr preferRelativeResize="0"/>
          <p:nvPr/>
        </p:nvPicPr>
        <p:blipFill>
          <a:blip r:embed="rId3">
            <a:alphaModFix/>
          </a:blip>
          <a:stretch>
            <a:fillRect/>
          </a:stretch>
        </p:blipFill>
        <p:spPr>
          <a:xfrm>
            <a:off x="4957900" y="580894"/>
            <a:ext cx="4027225" cy="36598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18" name="Shape 218"/>
        <p:cNvGrpSpPr/>
        <p:nvPr/>
      </p:nvGrpSpPr>
      <p:grpSpPr>
        <a:xfrm>
          <a:off x="0" y="0"/>
          <a:ext cx="0" cy="0"/>
          <a:chOff x="0" y="0"/>
          <a:chExt cx="0" cy="0"/>
        </a:xfrm>
      </p:grpSpPr>
      <p:sp>
        <p:nvSpPr>
          <p:cNvPr id="219" name="Google Shape;219;p36"/>
          <p:cNvSpPr txBox="1"/>
          <p:nvPr>
            <p:ph type="title"/>
          </p:nvPr>
        </p:nvSpPr>
        <p:spPr>
          <a:xfrm>
            <a:off x="629840" y="-343949"/>
            <a:ext cx="7110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Stage 1 - Model </a:t>
            </a:r>
            <a:r>
              <a:rPr b="1" lang="en" sz="3000">
                <a:latin typeface="Merriweather"/>
                <a:ea typeface="Merriweather"/>
                <a:cs typeface="Merriweather"/>
                <a:sym typeface="Merriweather"/>
              </a:rPr>
              <a:t>Comparison</a:t>
            </a:r>
            <a:endParaRPr b="1" sz="3000">
              <a:latin typeface="Merriweather"/>
              <a:ea typeface="Merriweather"/>
              <a:cs typeface="Merriweather"/>
              <a:sym typeface="Merriweather"/>
            </a:endParaRPr>
          </a:p>
        </p:txBody>
      </p:sp>
      <p:pic>
        <p:nvPicPr>
          <p:cNvPr id="220" name="Google Shape;220;p36"/>
          <p:cNvPicPr preferRelativeResize="0"/>
          <p:nvPr/>
        </p:nvPicPr>
        <p:blipFill rotWithShape="1">
          <a:blip r:embed="rId3">
            <a:alphaModFix/>
          </a:blip>
          <a:srcRect b="0" l="0" r="0" t="0"/>
          <a:stretch/>
        </p:blipFill>
        <p:spPr>
          <a:xfrm>
            <a:off x="582088" y="1101971"/>
            <a:ext cx="8075094" cy="39876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24" name="Shape 224"/>
        <p:cNvGrpSpPr/>
        <p:nvPr/>
      </p:nvGrpSpPr>
      <p:grpSpPr>
        <a:xfrm>
          <a:off x="0" y="0"/>
          <a:ext cx="0" cy="0"/>
          <a:chOff x="0" y="0"/>
          <a:chExt cx="0" cy="0"/>
        </a:xfrm>
      </p:grpSpPr>
      <p:sp>
        <p:nvSpPr>
          <p:cNvPr id="225" name="Google Shape;225;p37"/>
          <p:cNvSpPr txBox="1"/>
          <p:nvPr>
            <p:ph type="title"/>
          </p:nvPr>
        </p:nvSpPr>
        <p:spPr>
          <a:xfrm>
            <a:off x="629840" y="-343949"/>
            <a:ext cx="7110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Stage 1 - Model </a:t>
            </a:r>
            <a:r>
              <a:rPr b="1" lang="en" sz="3000"/>
              <a:t>Comparison</a:t>
            </a:r>
            <a:endParaRPr b="1" sz="3000">
              <a:latin typeface="Merriweather"/>
              <a:ea typeface="Merriweather"/>
              <a:cs typeface="Merriweather"/>
              <a:sym typeface="Merriweather"/>
            </a:endParaRPr>
          </a:p>
        </p:txBody>
      </p:sp>
      <p:graphicFrame>
        <p:nvGraphicFramePr>
          <p:cNvPr id="226" name="Google Shape;226;p37"/>
          <p:cNvGraphicFramePr/>
          <p:nvPr/>
        </p:nvGraphicFramePr>
        <p:xfrm>
          <a:off x="348000" y="1238250"/>
          <a:ext cx="3000000" cy="3000000"/>
        </p:xfrm>
        <a:graphic>
          <a:graphicData uri="http://schemas.openxmlformats.org/drawingml/2006/table">
            <a:tbl>
              <a:tblPr>
                <a:noFill/>
                <a:tableStyleId>{0A5E23A6-C443-4758-85F2-FEDCC1187D0E}</a:tableStyleId>
              </a:tblPr>
              <a:tblGrid>
                <a:gridCol w="816875"/>
                <a:gridCol w="896700"/>
                <a:gridCol w="886000"/>
                <a:gridCol w="912725"/>
                <a:gridCol w="1434525"/>
                <a:gridCol w="989300"/>
                <a:gridCol w="1416725"/>
                <a:gridCol w="1024025"/>
              </a:tblGrid>
              <a:tr h="455450">
                <a:tc>
                  <a:txBody>
                    <a:bodyPr/>
                    <a:lstStyle/>
                    <a:p>
                      <a:pPr indent="0" lvl="0" marL="0" marR="0" rtl="0" algn="l">
                        <a:spcBef>
                          <a:spcPts val="0"/>
                        </a:spcBef>
                        <a:spcAft>
                          <a:spcPts val="0"/>
                        </a:spcAft>
                        <a:buNone/>
                      </a:pPr>
                      <a:r>
                        <a:rPr b="1" lang="en" sz="1400" u="none" cap="none" strike="noStrike">
                          <a:latin typeface="Merriweather"/>
                          <a:ea typeface="Merriweather"/>
                          <a:cs typeface="Merriweather"/>
                          <a:sym typeface="Merriweather"/>
                        </a:rPr>
                        <a:t>Model</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spcBef>
                          <a:spcPts val="0"/>
                        </a:spcBef>
                        <a:spcAft>
                          <a:spcPts val="0"/>
                        </a:spcAft>
                        <a:buNone/>
                      </a:pPr>
                      <a:r>
                        <a:rPr b="1" lang="en" sz="1400" u="none" cap="none" strike="noStrike">
                          <a:latin typeface="Merriweather"/>
                          <a:ea typeface="Merriweather"/>
                          <a:cs typeface="Merriweather"/>
                          <a:sym typeface="Merriweather"/>
                        </a:rPr>
                        <a:t>Cracks</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Pothole</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Animal</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spcBef>
                          <a:spcPts val="0"/>
                        </a:spcBef>
                        <a:spcAft>
                          <a:spcPts val="0"/>
                        </a:spcAft>
                        <a:buNone/>
                      </a:pPr>
                      <a:r>
                        <a:rPr b="1" lang="en" sz="1400" u="none" cap="none" strike="noStrike">
                          <a:latin typeface="Merriweather"/>
                          <a:ea typeface="Merriweather"/>
                          <a:cs typeface="Merriweather"/>
                          <a:sym typeface="Merriweather"/>
                        </a:rPr>
                        <a:t>Construction</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Garbage</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Car Accident</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All Class</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r>
              <a:tr h="544650">
                <a:tc>
                  <a:txBody>
                    <a:bodyPr/>
                    <a:lstStyle/>
                    <a:p>
                      <a:pPr indent="0" lvl="0" marL="0" marR="0" rtl="0" algn="l">
                        <a:spcBef>
                          <a:spcPts val="0"/>
                        </a:spcBef>
                        <a:spcAft>
                          <a:spcPts val="0"/>
                        </a:spcAft>
                        <a:buNone/>
                      </a:pPr>
                      <a:r>
                        <a:rPr b="1" lang="en">
                          <a:latin typeface="Merriweather"/>
                          <a:ea typeface="Merriweather"/>
                          <a:cs typeface="Merriweather"/>
                          <a:sym typeface="Merriweather"/>
                        </a:rPr>
                        <a:t>Yolo V5</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spcBef>
                          <a:spcPts val="0"/>
                        </a:spcBef>
                        <a:spcAft>
                          <a:spcPts val="0"/>
                        </a:spcAft>
                        <a:buNone/>
                      </a:pPr>
                      <a:r>
                        <a:rPr b="1" lang="en" sz="1400" u="none" cap="none" strike="noStrike">
                          <a:latin typeface="Merriweather"/>
                          <a:ea typeface="Merriweather"/>
                          <a:cs typeface="Merriweather"/>
                          <a:sym typeface="Merriweather"/>
                        </a:rPr>
                        <a:t>0.554</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0.936</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0.924</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spcBef>
                          <a:spcPts val="0"/>
                        </a:spcBef>
                        <a:spcAft>
                          <a:spcPts val="0"/>
                        </a:spcAft>
                        <a:buNone/>
                      </a:pPr>
                      <a:r>
                        <a:rPr b="1" lang="en" sz="1400" u="none" cap="none" strike="noStrike">
                          <a:latin typeface="Merriweather"/>
                          <a:ea typeface="Merriweather"/>
                          <a:cs typeface="Merriweather"/>
                          <a:sym typeface="Merriweather"/>
                        </a:rPr>
                        <a:t>0.908</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0.257</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0.777</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0.726</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r>
              <a:tr h="463425">
                <a:tc>
                  <a:txBody>
                    <a:bodyPr/>
                    <a:lstStyle/>
                    <a:p>
                      <a:pPr indent="0" lvl="0" marL="0" marR="0" rtl="0" algn="l">
                        <a:spcBef>
                          <a:spcPts val="0"/>
                        </a:spcBef>
                        <a:spcAft>
                          <a:spcPts val="0"/>
                        </a:spcAft>
                        <a:buNone/>
                      </a:pPr>
                      <a:r>
                        <a:rPr b="1" lang="en">
                          <a:latin typeface="Merriweather"/>
                          <a:ea typeface="Merriweather"/>
                          <a:cs typeface="Merriweather"/>
                          <a:sym typeface="Merriweather"/>
                        </a:rPr>
                        <a:t>UAV </a:t>
                      </a:r>
                      <a:r>
                        <a:rPr b="1" lang="en">
                          <a:latin typeface="Merriweather"/>
                          <a:ea typeface="Merriweather"/>
                          <a:cs typeface="Merriweather"/>
                          <a:sym typeface="Merriweather"/>
                        </a:rPr>
                        <a:t>Yolo V8</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spcBef>
                          <a:spcPts val="0"/>
                        </a:spcBef>
                        <a:spcAft>
                          <a:spcPts val="0"/>
                        </a:spcAft>
                        <a:buNone/>
                      </a:pPr>
                      <a:r>
                        <a:rPr b="1" lang="en" sz="1400" u="none" cap="none" strike="noStrike">
                          <a:latin typeface="Merriweather"/>
                          <a:ea typeface="Merriweather"/>
                          <a:cs typeface="Merriweather"/>
                          <a:sym typeface="Merriweather"/>
                        </a:rPr>
                        <a:t>0.645</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0.921</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0.906</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spcBef>
                          <a:spcPts val="0"/>
                        </a:spcBef>
                        <a:spcAft>
                          <a:spcPts val="0"/>
                        </a:spcAft>
                        <a:buNone/>
                      </a:pPr>
                      <a:r>
                        <a:rPr b="1" lang="en" sz="1400" u="none" cap="none" strike="noStrike">
                          <a:latin typeface="Merriweather"/>
                          <a:ea typeface="Merriweather"/>
                          <a:cs typeface="Merriweather"/>
                          <a:sym typeface="Merriweather"/>
                        </a:rPr>
                        <a:t>0.896</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0.362</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0.749</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0.747</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r>
              <a:tr h="927675">
                <a:tc>
                  <a:txBody>
                    <a:bodyPr/>
                    <a:lstStyle/>
                    <a:p>
                      <a:pPr indent="0" lvl="0" marL="0" marR="0" rtl="0" algn="l">
                        <a:spcBef>
                          <a:spcPts val="0"/>
                        </a:spcBef>
                        <a:spcAft>
                          <a:spcPts val="0"/>
                        </a:spcAft>
                        <a:buNone/>
                      </a:pPr>
                      <a:r>
                        <a:rPr b="1" lang="en" sz="1400" u="none" cap="none" strike="noStrike">
                          <a:latin typeface="Merriweather"/>
                          <a:ea typeface="Merriweather"/>
                          <a:cs typeface="Merriweather"/>
                          <a:sym typeface="Merriweather"/>
                        </a:rPr>
                        <a:t>Faster-</a:t>
                      </a:r>
                      <a:endParaRPr b="1" sz="1100">
                        <a:latin typeface="Merriweather"/>
                        <a:ea typeface="Merriweather"/>
                        <a:cs typeface="Merriweather"/>
                        <a:sym typeface="Merriweather"/>
                      </a:endParaRPr>
                    </a:p>
                    <a:p>
                      <a:pPr indent="0" lvl="0" marL="0" marR="0" rtl="0" algn="l">
                        <a:spcBef>
                          <a:spcPts val="0"/>
                        </a:spcBef>
                        <a:spcAft>
                          <a:spcPts val="0"/>
                        </a:spcAft>
                        <a:buNone/>
                      </a:pPr>
                      <a:r>
                        <a:rPr b="1" i="1" lang="en" sz="1400" u="none" cap="none" strike="noStrike">
                          <a:latin typeface="Merriweather"/>
                          <a:ea typeface="Merriweather"/>
                          <a:cs typeface="Merriweather"/>
                          <a:sym typeface="Merriweather"/>
                        </a:rPr>
                        <a:t> </a:t>
                      </a:r>
                      <a:endParaRPr b="1" sz="1400" u="none" cap="none" strike="noStrike">
                        <a:latin typeface="Merriweather"/>
                        <a:ea typeface="Merriweather"/>
                        <a:cs typeface="Merriweather"/>
                        <a:sym typeface="Merriweather"/>
                      </a:endParaRPr>
                    </a:p>
                    <a:p>
                      <a:pPr indent="0" lvl="0" marL="0" marR="0" rtl="0" algn="l">
                        <a:spcBef>
                          <a:spcPts val="0"/>
                        </a:spcBef>
                        <a:spcAft>
                          <a:spcPts val="0"/>
                        </a:spcAft>
                        <a:buNone/>
                      </a:pPr>
                      <a:r>
                        <a:rPr b="1" lang="en" sz="1400" u="none" cap="none" strike="noStrike">
                          <a:latin typeface="Merriweather"/>
                          <a:ea typeface="Merriweather"/>
                          <a:cs typeface="Merriweather"/>
                          <a:sym typeface="Merriweather"/>
                        </a:rPr>
                        <a:t>RCNN</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spcBef>
                          <a:spcPts val="0"/>
                        </a:spcBef>
                        <a:spcAft>
                          <a:spcPts val="0"/>
                        </a:spcAft>
                        <a:buNone/>
                      </a:pPr>
                      <a:r>
                        <a:rPr b="1" lang="en" sz="1400" u="none" cap="none" strike="noStrike">
                          <a:latin typeface="Merriweather"/>
                          <a:ea typeface="Merriweather"/>
                          <a:cs typeface="Merriweather"/>
                          <a:sym typeface="Merriweather"/>
                        </a:rPr>
                        <a:t>0.39</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0.025</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0.43</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spcBef>
                          <a:spcPts val="0"/>
                        </a:spcBef>
                        <a:spcAft>
                          <a:spcPts val="0"/>
                        </a:spcAft>
                        <a:buNone/>
                      </a:pPr>
                      <a:r>
                        <a:rPr b="1" lang="en" sz="1400" u="none" cap="none" strike="noStrike">
                          <a:latin typeface="Merriweather"/>
                          <a:ea typeface="Merriweather"/>
                          <a:cs typeface="Merriweather"/>
                          <a:sym typeface="Merriweather"/>
                        </a:rPr>
                        <a:t>N/A</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N/A</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N/A</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N/A</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r>
              <a:tr h="928500">
                <a:tc>
                  <a:txBody>
                    <a:bodyPr/>
                    <a:lstStyle/>
                    <a:p>
                      <a:pPr indent="0" lvl="0" marL="0" marR="0" rtl="0" algn="l">
                        <a:spcBef>
                          <a:spcPts val="0"/>
                        </a:spcBef>
                        <a:spcAft>
                          <a:spcPts val="0"/>
                        </a:spcAft>
                        <a:buNone/>
                      </a:pPr>
                      <a:r>
                        <a:rPr b="1" lang="en" sz="1400" u="none" cap="none" strike="noStrike">
                          <a:latin typeface="Merriweather"/>
                          <a:ea typeface="Merriweather"/>
                          <a:cs typeface="Merriweather"/>
                          <a:sym typeface="Merriweather"/>
                        </a:rPr>
                        <a:t>MB1-</a:t>
                      </a:r>
                      <a:endParaRPr b="1" sz="1100">
                        <a:latin typeface="Merriweather"/>
                        <a:ea typeface="Merriweather"/>
                        <a:cs typeface="Merriweather"/>
                        <a:sym typeface="Merriweather"/>
                      </a:endParaRPr>
                    </a:p>
                    <a:p>
                      <a:pPr indent="0" lvl="0" marL="0" marR="0" rtl="0" algn="l">
                        <a:spcBef>
                          <a:spcPts val="0"/>
                        </a:spcBef>
                        <a:spcAft>
                          <a:spcPts val="0"/>
                        </a:spcAft>
                        <a:buNone/>
                      </a:pPr>
                      <a:r>
                        <a:rPr b="1" i="1" lang="en" sz="1400" u="none" cap="none" strike="noStrike">
                          <a:latin typeface="Merriweather"/>
                          <a:ea typeface="Merriweather"/>
                          <a:cs typeface="Merriweather"/>
                          <a:sym typeface="Merriweather"/>
                        </a:rPr>
                        <a:t> </a:t>
                      </a:r>
                      <a:endParaRPr b="1" sz="1400" u="none" cap="none" strike="noStrike">
                        <a:latin typeface="Merriweather"/>
                        <a:ea typeface="Merriweather"/>
                        <a:cs typeface="Merriweather"/>
                        <a:sym typeface="Merriweather"/>
                      </a:endParaRPr>
                    </a:p>
                    <a:p>
                      <a:pPr indent="0" lvl="0" marL="0" marR="0" rtl="0" algn="l">
                        <a:spcBef>
                          <a:spcPts val="0"/>
                        </a:spcBef>
                        <a:spcAft>
                          <a:spcPts val="0"/>
                        </a:spcAft>
                        <a:buNone/>
                      </a:pPr>
                      <a:r>
                        <a:rPr b="1" lang="en" sz="1400" u="none" cap="none" strike="noStrike">
                          <a:latin typeface="Merriweather"/>
                          <a:ea typeface="Merriweather"/>
                          <a:cs typeface="Merriweather"/>
                          <a:sym typeface="Merriweather"/>
                        </a:rPr>
                        <a:t>SSD</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spcBef>
                          <a:spcPts val="0"/>
                        </a:spcBef>
                        <a:spcAft>
                          <a:spcPts val="0"/>
                        </a:spcAft>
                        <a:buNone/>
                      </a:pPr>
                      <a:r>
                        <a:rPr b="1" lang="en" sz="1400" u="none" cap="none" strike="noStrike">
                          <a:latin typeface="Merriweather"/>
                          <a:ea typeface="Merriweather"/>
                          <a:cs typeface="Merriweather"/>
                          <a:sym typeface="Merriweather"/>
                        </a:rPr>
                        <a:t>0.4</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0.414</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0.780</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spcBef>
                          <a:spcPts val="0"/>
                        </a:spcBef>
                        <a:spcAft>
                          <a:spcPts val="0"/>
                        </a:spcAft>
                        <a:buNone/>
                      </a:pPr>
                      <a:r>
                        <a:rPr b="1" lang="en" sz="1400" u="none" cap="none" strike="noStrike">
                          <a:latin typeface="Merriweather"/>
                          <a:ea typeface="Merriweather"/>
                          <a:cs typeface="Merriweather"/>
                          <a:sym typeface="Merriweather"/>
                        </a:rPr>
                        <a:t>0.3977</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0.877</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0.692</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spcBef>
                          <a:spcPts val="0"/>
                        </a:spcBef>
                        <a:spcAft>
                          <a:spcPts val="0"/>
                        </a:spcAft>
                        <a:buNone/>
                      </a:pPr>
                      <a:r>
                        <a:rPr b="1" lang="en" sz="1400" u="none" cap="none" strike="noStrike">
                          <a:latin typeface="Merriweather"/>
                          <a:ea typeface="Merriweather"/>
                          <a:cs typeface="Merriweather"/>
                          <a:sym typeface="Merriweather"/>
                        </a:rPr>
                        <a:t>0.594</a:t>
                      </a:r>
                      <a:endParaRPr b="1" sz="1100">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30" name="Shape 230"/>
        <p:cNvGrpSpPr/>
        <p:nvPr/>
      </p:nvGrpSpPr>
      <p:grpSpPr>
        <a:xfrm>
          <a:off x="0" y="0"/>
          <a:ext cx="0" cy="0"/>
          <a:chOff x="0" y="0"/>
          <a:chExt cx="0" cy="0"/>
        </a:xfrm>
      </p:grpSpPr>
      <p:sp>
        <p:nvSpPr>
          <p:cNvPr id="231" name="Google Shape;231;p38"/>
          <p:cNvSpPr txBox="1"/>
          <p:nvPr>
            <p:ph type="title"/>
          </p:nvPr>
        </p:nvSpPr>
        <p:spPr>
          <a:xfrm>
            <a:off x="629851" y="342900"/>
            <a:ext cx="8097600" cy="315300"/>
          </a:xfrm>
          <a:prstGeom prst="rect">
            <a:avLst/>
          </a:prstGeom>
          <a:noFill/>
          <a:ln>
            <a:noFill/>
          </a:ln>
        </p:spPr>
        <p:txBody>
          <a:bodyPr anchorCtr="0" anchor="ctr" bIns="34275" lIns="68575" spcFirstLastPara="1" rIns="68575" wrap="square" tIns="34275">
            <a:noAutofit/>
          </a:bodyPr>
          <a:lstStyle/>
          <a:p>
            <a:pPr indent="0" lvl="0" marL="0" rtl="0" algn="just">
              <a:lnSpc>
                <a:spcPct val="150000"/>
              </a:lnSpc>
              <a:spcBef>
                <a:spcPts val="0"/>
              </a:spcBef>
              <a:spcAft>
                <a:spcPts val="0"/>
              </a:spcAft>
              <a:buClr>
                <a:schemeClr val="dk1"/>
              </a:buClr>
              <a:buSzPts val="1800"/>
              <a:buFont typeface="Merriweather"/>
              <a:buNone/>
            </a:pPr>
            <a:r>
              <a:rPr b="1" lang="en" sz="2090">
                <a:latin typeface="Merriweather"/>
                <a:ea typeface="Merriweather"/>
                <a:cs typeface="Merriweather"/>
                <a:sym typeface="Merriweather"/>
              </a:rPr>
              <a:t>Evaluation results of the Stage 1 model – </a:t>
            </a:r>
            <a:r>
              <a:rPr b="1" lang="en" sz="2090"/>
              <a:t>UAV </a:t>
            </a:r>
            <a:r>
              <a:rPr b="1" lang="en" sz="2090">
                <a:latin typeface="Merriweather"/>
                <a:ea typeface="Merriweather"/>
                <a:cs typeface="Merriweather"/>
                <a:sym typeface="Merriweather"/>
              </a:rPr>
              <a:t>Yolo V8</a:t>
            </a:r>
            <a:endParaRPr b="1" sz="920">
              <a:latin typeface="Merriweather"/>
              <a:ea typeface="Merriweather"/>
              <a:cs typeface="Merriweather"/>
              <a:sym typeface="Merriweather"/>
            </a:endParaRPr>
          </a:p>
        </p:txBody>
      </p:sp>
      <p:sp>
        <p:nvSpPr>
          <p:cNvPr id="232" name="Google Shape;232;p38"/>
          <p:cNvSpPr txBox="1"/>
          <p:nvPr>
            <p:ph idx="2" type="body"/>
          </p:nvPr>
        </p:nvSpPr>
        <p:spPr>
          <a:xfrm>
            <a:off x="390525" y="3422268"/>
            <a:ext cx="8181975" cy="1378332"/>
          </a:xfrm>
          <a:prstGeom prst="rect">
            <a:avLst/>
          </a:prstGeom>
          <a:noFill/>
          <a:ln>
            <a:noFill/>
          </a:ln>
        </p:spPr>
        <p:txBody>
          <a:bodyPr anchorCtr="0" anchor="t" bIns="34275" lIns="68575" spcFirstLastPara="1" rIns="68575" wrap="square" tIns="34275">
            <a:normAutofit/>
          </a:bodyPr>
          <a:lstStyle/>
          <a:p>
            <a:pPr indent="-215900" lvl="0" marL="215900" rtl="0" algn="l">
              <a:lnSpc>
                <a:spcPct val="90000"/>
              </a:lnSpc>
              <a:spcBef>
                <a:spcPts val="0"/>
              </a:spcBef>
              <a:spcAft>
                <a:spcPts val="0"/>
              </a:spcAft>
              <a:buClr>
                <a:schemeClr val="dk1"/>
              </a:buClr>
              <a:buSzPts val="1200"/>
              <a:buFont typeface="Arial"/>
              <a:buChar char="•"/>
            </a:pPr>
            <a:r>
              <a:rPr b="1" lang="en">
                <a:latin typeface="Merriweather"/>
                <a:ea typeface="Merriweather"/>
                <a:cs typeface="Merriweather"/>
                <a:sym typeface="Merriweather"/>
              </a:rPr>
              <a:t>High Accuracy: Achieved the best detection results for crashes with mAP50 of 0.922 and box precision of 0.911.</a:t>
            </a:r>
            <a:endParaRPr b="1">
              <a:latin typeface="Merriweather"/>
              <a:ea typeface="Merriweather"/>
              <a:cs typeface="Merriweather"/>
              <a:sym typeface="Merriweather"/>
            </a:endParaRPr>
          </a:p>
          <a:p>
            <a:pPr indent="-215900" lvl="0" marL="215900" rtl="0" algn="l">
              <a:lnSpc>
                <a:spcPct val="90000"/>
              </a:lnSpc>
              <a:spcBef>
                <a:spcPts val="800"/>
              </a:spcBef>
              <a:spcAft>
                <a:spcPts val="0"/>
              </a:spcAft>
              <a:buClr>
                <a:schemeClr val="dk1"/>
              </a:buClr>
              <a:buSzPts val="1200"/>
              <a:buFont typeface="Arial"/>
              <a:buChar char="•"/>
            </a:pPr>
            <a:r>
              <a:rPr b="1" lang="en">
                <a:latin typeface="Merriweather"/>
                <a:ea typeface="Merriweather"/>
                <a:cs typeface="Merriweather"/>
                <a:sym typeface="Merriweather"/>
              </a:rPr>
              <a:t>Strong Results: Pothole detection demonstrated robust performance with mAP50 of 0.637 and box precision of 0.826.</a:t>
            </a:r>
            <a:endParaRPr b="1">
              <a:latin typeface="Merriweather"/>
              <a:ea typeface="Merriweather"/>
              <a:cs typeface="Merriweather"/>
              <a:sym typeface="Merriweather"/>
            </a:endParaRPr>
          </a:p>
          <a:p>
            <a:pPr indent="-215900" lvl="0" marL="215900" rtl="0" algn="l">
              <a:lnSpc>
                <a:spcPct val="90000"/>
              </a:lnSpc>
              <a:spcBef>
                <a:spcPts val="800"/>
              </a:spcBef>
              <a:spcAft>
                <a:spcPts val="1200"/>
              </a:spcAft>
              <a:buClr>
                <a:schemeClr val="dk1"/>
              </a:buClr>
              <a:buSzPts val="1200"/>
              <a:buFont typeface="Arial"/>
              <a:buChar char="•"/>
            </a:pPr>
            <a:r>
              <a:rPr b="1" lang="en">
                <a:latin typeface="Merriweather"/>
                <a:ea typeface="Merriweather"/>
                <a:cs typeface="Merriweather"/>
                <a:sym typeface="Merriweather"/>
              </a:rPr>
              <a:t>Reliable Detection: Consistent accuracy observed in other obstacle categories.</a:t>
            </a:r>
            <a:endParaRPr b="1">
              <a:latin typeface="Merriweather"/>
              <a:ea typeface="Merriweather"/>
              <a:cs typeface="Merriweather"/>
              <a:sym typeface="Merriweather"/>
            </a:endParaRPr>
          </a:p>
        </p:txBody>
      </p:sp>
      <p:pic>
        <p:nvPicPr>
          <p:cNvPr id="233" name="Google Shape;233;p38"/>
          <p:cNvPicPr preferRelativeResize="0"/>
          <p:nvPr/>
        </p:nvPicPr>
        <p:blipFill rotWithShape="1">
          <a:blip r:embed="rId3">
            <a:alphaModFix/>
          </a:blip>
          <a:srcRect b="0" l="0" r="0" t="0"/>
          <a:stretch/>
        </p:blipFill>
        <p:spPr>
          <a:xfrm>
            <a:off x="0" y="813425"/>
            <a:ext cx="3290424" cy="2453650"/>
          </a:xfrm>
          <a:prstGeom prst="rect">
            <a:avLst/>
          </a:prstGeom>
          <a:noFill/>
          <a:ln>
            <a:noFill/>
          </a:ln>
        </p:spPr>
      </p:pic>
      <p:pic>
        <p:nvPicPr>
          <p:cNvPr id="234" name="Google Shape;234;p38"/>
          <p:cNvPicPr preferRelativeResize="0"/>
          <p:nvPr/>
        </p:nvPicPr>
        <p:blipFill rotWithShape="1">
          <a:blip r:embed="rId4">
            <a:alphaModFix/>
          </a:blip>
          <a:srcRect b="0" l="0" r="0" t="0"/>
          <a:stretch/>
        </p:blipFill>
        <p:spPr>
          <a:xfrm>
            <a:off x="3381525" y="971551"/>
            <a:ext cx="5680593" cy="1781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38" name="Shape 238"/>
        <p:cNvGrpSpPr/>
        <p:nvPr/>
      </p:nvGrpSpPr>
      <p:grpSpPr>
        <a:xfrm>
          <a:off x="0" y="0"/>
          <a:ext cx="0" cy="0"/>
          <a:chOff x="0" y="0"/>
          <a:chExt cx="0" cy="0"/>
        </a:xfrm>
      </p:grpSpPr>
      <p:sp>
        <p:nvSpPr>
          <p:cNvPr id="239" name="Google Shape;239;p39"/>
          <p:cNvSpPr txBox="1"/>
          <p:nvPr>
            <p:ph type="title"/>
          </p:nvPr>
        </p:nvSpPr>
        <p:spPr>
          <a:xfrm>
            <a:off x="629840" y="-343949"/>
            <a:ext cx="7110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Stage 2 - Modelling</a:t>
            </a:r>
            <a:endParaRPr b="1" sz="3000">
              <a:latin typeface="Merriweather"/>
              <a:ea typeface="Merriweather"/>
              <a:cs typeface="Merriweather"/>
              <a:sym typeface="Merriweather"/>
            </a:endParaRPr>
          </a:p>
        </p:txBody>
      </p:sp>
      <p:sp>
        <p:nvSpPr>
          <p:cNvPr id="240" name="Google Shape;240;p39"/>
          <p:cNvSpPr txBox="1"/>
          <p:nvPr>
            <p:ph idx="2" type="body"/>
          </p:nvPr>
        </p:nvSpPr>
        <p:spPr>
          <a:xfrm>
            <a:off x="254524" y="3661975"/>
            <a:ext cx="8526166" cy="1367224"/>
          </a:xfrm>
          <a:prstGeom prst="rect">
            <a:avLst/>
          </a:prstGeom>
          <a:noFill/>
          <a:ln>
            <a:noFill/>
          </a:ln>
        </p:spPr>
        <p:txBody>
          <a:bodyPr anchorCtr="0" anchor="t" bIns="34275" lIns="68575" spcFirstLastPara="1" rIns="68575" wrap="square" tIns="34275">
            <a:noAutofit/>
          </a:bodyPr>
          <a:lstStyle/>
          <a:p>
            <a:pPr indent="-209550" lvl="0" marL="215900" rtl="0" algn="just">
              <a:lnSpc>
                <a:spcPct val="100000"/>
              </a:lnSpc>
              <a:spcBef>
                <a:spcPts val="800"/>
              </a:spcBef>
              <a:spcAft>
                <a:spcPts val="0"/>
              </a:spcAft>
              <a:buClr>
                <a:schemeClr val="dk1"/>
              </a:buClr>
              <a:buSzPts val="900"/>
              <a:buFont typeface="Merriweather"/>
              <a:buChar char="•"/>
            </a:pPr>
            <a:r>
              <a:rPr b="1" lang="en">
                <a:latin typeface="Merriweather"/>
                <a:ea typeface="Merriweather"/>
                <a:cs typeface="Merriweather"/>
                <a:sym typeface="Merriweather"/>
              </a:rPr>
              <a:t>Stage 2 modeling focusses on severity classification of the categories detected by the stage 1 model.</a:t>
            </a:r>
            <a:endParaRPr b="1">
              <a:latin typeface="Merriweather"/>
              <a:ea typeface="Merriweather"/>
              <a:cs typeface="Merriweather"/>
              <a:sym typeface="Merriweather"/>
            </a:endParaRPr>
          </a:p>
          <a:p>
            <a:pPr indent="-209550" lvl="0" marL="215900" rtl="0" algn="just">
              <a:lnSpc>
                <a:spcPct val="100000"/>
              </a:lnSpc>
              <a:spcBef>
                <a:spcPts val="800"/>
              </a:spcBef>
              <a:spcAft>
                <a:spcPts val="0"/>
              </a:spcAft>
              <a:buClr>
                <a:schemeClr val="dk1"/>
              </a:buClr>
              <a:buSzPts val="900"/>
              <a:buFont typeface="Arial"/>
              <a:buChar char="•"/>
            </a:pPr>
            <a:r>
              <a:rPr b="1" lang="en">
                <a:latin typeface="Merriweather"/>
                <a:ea typeface="Merriweather"/>
                <a:cs typeface="Merriweather"/>
                <a:sym typeface="Merriweather"/>
              </a:rPr>
              <a:t>We built 6 category specific severity classification models using majorly 2 baseline models – Vision transformer(ViT) and MobileNet- Single shot detection(MB1-SSD).</a:t>
            </a:r>
            <a:endParaRPr b="1">
              <a:latin typeface="Merriweather"/>
              <a:ea typeface="Merriweather"/>
              <a:cs typeface="Merriweather"/>
              <a:sym typeface="Merriweather"/>
            </a:endParaRPr>
          </a:p>
          <a:p>
            <a:pPr indent="-209550" lvl="0" marL="215900" rtl="0" algn="just">
              <a:lnSpc>
                <a:spcPct val="100000"/>
              </a:lnSpc>
              <a:spcBef>
                <a:spcPts val="800"/>
              </a:spcBef>
              <a:spcAft>
                <a:spcPts val="1200"/>
              </a:spcAft>
              <a:buClr>
                <a:schemeClr val="dk1"/>
              </a:buClr>
              <a:buSzPts val="900"/>
              <a:buFont typeface="Arial"/>
              <a:buChar char="•"/>
            </a:pPr>
            <a:r>
              <a:rPr b="1" lang="en">
                <a:latin typeface="Merriweather"/>
                <a:ea typeface="Merriweather"/>
                <a:cs typeface="Merriweather"/>
                <a:sym typeface="Merriweather"/>
              </a:rPr>
              <a:t>We have also built a 7</a:t>
            </a:r>
            <a:r>
              <a:rPr b="1" baseline="30000" lang="en">
                <a:latin typeface="Merriweather"/>
                <a:ea typeface="Merriweather"/>
                <a:cs typeface="Merriweather"/>
                <a:sym typeface="Merriweather"/>
              </a:rPr>
              <a:t>th</a:t>
            </a:r>
            <a:r>
              <a:rPr b="1" lang="en">
                <a:latin typeface="Merriweather"/>
                <a:ea typeface="Merriweather"/>
                <a:cs typeface="Merriweather"/>
                <a:sym typeface="Merriweather"/>
              </a:rPr>
              <a:t> model – Aggregation Model which aggregates results by counting detected objects and organizing them by severity levels.</a:t>
            </a:r>
            <a:endParaRPr b="1">
              <a:latin typeface="Merriweather"/>
              <a:ea typeface="Merriweather"/>
              <a:cs typeface="Merriweather"/>
              <a:sym typeface="Merriweather"/>
            </a:endParaRPr>
          </a:p>
        </p:txBody>
      </p:sp>
      <p:pic>
        <p:nvPicPr>
          <p:cNvPr id="241" name="Google Shape;241;p39"/>
          <p:cNvPicPr preferRelativeResize="0"/>
          <p:nvPr/>
        </p:nvPicPr>
        <p:blipFill rotWithShape="1">
          <a:blip r:embed="rId3">
            <a:alphaModFix/>
          </a:blip>
          <a:srcRect b="0" l="0" r="0" t="0"/>
          <a:stretch/>
        </p:blipFill>
        <p:spPr>
          <a:xfrm>
            <a:off x="774375" y="1205300"/>
            <a:ext cx="2966099" cy="2361424"/>
          </a:xfrm>
          <a:prstGeom prst="rect">
            <a:avLst/>
          </a:prstGeom>
          <a:noFill/>
          <a:ln>
            <a:noFill/>
          </a:ln>
        </p:spPr>
      </p:pic>
      <p:pic>
        <p:nvPicPr>
          <p:cNvPr id="242" name="Google Shape;242;p39"/>
          <p:cNvPicPr preferRelativeResize="0"/>
          <p:nvPr/>
        </p:nvPicPr>
        <p:blipFill rotWithShape="1">
          <a:blip r:embed="rId4">
            <a:alphaModFix/>
          </a:blip>
          <a:srcRect b="0" l="0" r="0" t="0"/>
          <a:stretch/>
        </p:blipFill>
        <p:spPr>
          <a:xfrm>
            <a:off x="4807982" y="1162050"/>
            <a:ext cx="4235400" cy="2447925"/>
          </a:xfrm>
          <a:prstGeom prst="rect">
            <a:avLst/>
          </a:prstGeom>
          <a:noFill/>
          <a:ln>
            <a:noFill/>
          </a:ln>
        </p:spPr>
      </p:pic>
      <p:sp>
        <p:nvSpPr>
          <p:cNvPr id="243" name="Google Shape;243;p39"/>
          <p:cNvSpPr txBox="1"/>
          <p:nvPr/>
        </p:nvSpPr>
        <p:spPr>
          <a:xfrm>
            <a:off x="1638300" y="833050"/>
            <a:ext cx="1522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solidFill>
                  <a:schemeClr val="dk1"/>
                </a:solidFill>
                <a:latin typeface="Merriweather"/>
                <a:ea typeface="Merriweather"/>
                <a:cs typeface="Merriweather"/>
                <a:sym typeface="Merriweather"/>
              </a:rPr>
              <a:t>UAV </a:t>
            </a:r>
            <a:r>
              <a:rPr b="1" i="0" lang="en" sz="1400" u="none" cap="none" strike="noStrike">
                <a:solidFill>
                  <a:schemeClr val="dk1"/>
                </a:solidFill>
                <a:latin typeface="Merriweather"/>
                <a:ea typeface="Merriweather"/>
                <a:cs typeface="Merriweather"/>
                <a:sym typeface="Merriweather"/>
              </a:rPr>
              <a:t>ViT model</a:t>
            </a:r>
            <a:endParaRPr b="1" sz="1100">
              <a:latin typeface="Merriweather"/>
              <a:ea typeface="Merriweather"/>
              <a:cs typeface="Merriweather"/>
              <a:sym typeface="Merriweather"/>
            </a:endParaRPr>
          </a:p>
        </p:txBody>
      </p:sp>
      <p:sp>
        <p:nvSpPr>
          <p:cNvPr id="244" name="Google Shape;244;p39"/>
          <p:cNvSpPr txBox="1"/>
          <p:nvPr/>
        </p:nvSpPr>
        <p:spPr>
          <a:xfrm>
            <a:off x="6267450" y="750850"/>
            <a:ext cx="251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solidFill>
                  <a:schemeClr val="dk1"/>
                </a:solidFill>
                <a:latin typeface="Merriweather"/>
                <a:ea typeface="Merriweather"/>
                <a:cs typeface="Merriweather"/>
                <a:sym typeface="Merriweather"/>
              </a:rPr>
              <a:t>UAV </a:t>
            </a:r>
            <a:r>
              <a:rPr b="1" lang="en" sz="1400">
                <a:solidFill>
                  <a:schemeClr val="dk1"/>
                </a:solidFill>
                <a:latin typeface="Merriweather"/>
                <a:ea typeface="Merriweather"/>
                <a:cs typeface="Merriweather"/>
                <a:sym typeface="Merriweather"/>
              </a:rPr>
              <a:t>MB1-SSD model</a:t>
            </a:r>
            <a:endParaRPr b="1" sz="1100">
              <a:latin typeface="Merriweather"/>
              <a:ea typeface="Merriweather"/>
              <a:cs typeface="Merriweather"/>
              <a:sym typeface="Merriweath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48" name="Shape 248"/>
        <p:cNvGrpSpPr/>
        <p:nvPr/>
      </p:nvGrpSpPr>
      <p:grpSpPr>
        <a:xfrm>
          <a:off x="0" y="0"/>
          <a:ext cx="0" cy="0"/>
          <a:chOff x="0" y="0"/>
          <a:chExt cx="0" cy="0"/>
        </a:xfrm>
      </p:grpSpPr>
      <p:sp>
        <p:nvSpPr>
          <p:cNvPr id="249" name="Google Shape;249;p40"/>
          <p:cNvSpPr txBox="1"/>
          <p:nvPr>
            <p:ph type="title"/>
          </p:nvPr>
        </p:nvSpPr>
        <p:spPr>
          <a:xfrm>
            <a:off x="629840" y="-343949"/>
            <a:ext cx="7593900" cy="1006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2100">
                <a:latin typeface="Merriweather"/>
                <a:ea typeface="Merriweather"/>
                <a:cs typeface="Merriweather"/>
                <a:sym typeface="Merriweather"/>
              </a:rPr>
              <a:t>Animal</a:t>
            </a:r>
            <a:r>
              <a:rPr b="1" lang="en" sz="2100"/>
              <a:t> </a:t>
            </a:r>
            <a:r>
              <a:rPr b="1" lang="en" sz="2100">
                <a:latin typeface="Merriweather"/>
                <a:ea typeface="Merriweather"/>
                <a:cs typeface="Merriweather"/>
                <a:sym typeface="Merriweather"/>
              </a:rPr>
              <a:t>Severity Classification UAV-V</a:t>
            </a:r>
            <a:r>
              <a:rPr b="1" lang="en" sz="2100"/>
              <a:t>iT</a:t>
            </a:r>
            <a:r>
              <a:rPr b="1" lang="en" sz="2100">
                <a:latin typeface="Merriweather"/>
                <a:ea typeface="Merriweather"/>
                <a:cs typeface="Merriweather"/>
                <a:sym typeface="Merriweather"/>
              </a:rPr>
              <a:t> Model</a:t>
            </a:r>
            <a:endParaRPr/>
          </a:p>
        </p:txBody>
      </p:sp>
      <p:sp>
        <p:nvSpPr>
          <p:cNvPr id="250" name="Google Shape;250;p40"/>
          <p:cNvSpPr txBox="1"/>
          <p:nvPr>
            <p:ph idx="2" type="body"/>
          </p:nvPr>
        </p:nvSpPr>
        <p:spPr>
          <a:xfrm>
            <a:off x="376128" y="3162959"/>
            <a:ext cx="8391600" cy="1980600"/>
          </a:xfrm>
          <a:prstGeom prst="rect">
            <a:avLst/>
          </a:prstGeom>
          <a:noFill/>
          <a:ln>
            <a:noFill/>
          </a:ln>
        </p:spPr>
        <p:txBody>
          <a:bodyPr anchorCtr="0" anchor="t" bIns="34275" lIns="68575" spcFirstLastPara="1" rIns="68575" wrap="square" tIns="34275">
            <a:noAutofit/>
          </a:bodyPr>
          <a:lstStyle/>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Derived from the pretrained Vision Transformer (ViT) model, originally trained on large-scale image datasets for general image classification.</a:t>
            </a:r>
            <a:endParaRPr b="1" sz="1100">
              <a:latin typeface="Merriweather"/>
              <a:ea typeface="Merriweather"/>
              <a:cs typeface="Merriweather"/>
              <a:sym typeface="Merriweather"/>
            </a:endParaRPr>
          </a:p>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Enhancements made to the base ViT model include</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Feature selection: For animal severity classification, size, proximity and movement of the animal is considered. Area occupied and count of the animal is considered for severity classification</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Replaced the Patch embedding layer with Conv2D layer for pixel to pixel division of the image</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Added a dropout layer (p=0.5) to improve the model’s performance.</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Only 3 classes are used – Low, medium and high severity</a:t>
            </a:r>
            <a:endParaRPr b="1">
              <a:latin typeface="Merriweather"/>
              <a:ea typeface="Merriweather"/>
              <a:cs typeface="Merriweather"/>
              <a:sym typeface="Merriweather"/>
            </a:endParaRPr>
          </a:p>
          <a:p>
            <a:pPr indent="-152400" lvl="1" marL="558800" rtl="0" algn="just">
              <a:lnSpc>
                <a:spcPct val="100000"/>
              </a:lnSpc>
              <a:spcBef>
                <a:spcPts val="800"/>
              </a:spcBef>
              <a:spcAft>
                <a:spcPts val="1200"/>
              </a:spcAft>
              <a:buClr>
                <a:schemeClr val="dk1"/>
              </a:buClr>
              <a:buSzPts val="900"/>
              <a:buFont typeface="Arial"/>
              <a:buNone/>
            </a:pPr>
            <a:r>
              <a:t/>
            </a:r>
            <a:endParaRPr b="1">
              <a:latin typeface="Merriweather"/>
              <a:ea typeface="Merriweather"/>
              <a:cs typeface="Merriweather"/>
              <a:sym typeface="Merriweather"/>
            </a:endParaRPr>
          </a:p>
        </p:txBody>
      </p:sp>
      <p:pic>
        <p:nvPicPr>
          <p:cNvPr id="251" name="Google Shape;251;p40"/>
          <p:cNvPicPr preferRelativeResize="0"/>
          <p:nvPr/>
        </p:nvPicPr>
        <p:blipFill>
          <a:blip r:embed="rId3">
            <a:alphaModFix/>
          </a:blip>
          <a:stretch>
            <a:fillRect/>
          </a:stretch>
        </p:blipFill>
        <p:spPr>
          <a:xfrm>
            <a:off x="376125" y="662250"/>
            <a:ext cx="8458051" cy="2312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55" name="Shape 255"/>
        <p:cNvGrpSpPr/>
        <p:nvPr/>
      </p:nvGrpSpPr>
      <p:grpSpPr>
        <a:xfrm>
          <a:off x="0" y="0"/>
          <a:ext cx="0" cy="0"/>
          <a:chOff x="0" y="0"/>
          <a:chExt cx="0" cy="0"/>
        </a:xfrm>
      </p:grpSpPr>
      <p:sp>
        <p:nvSpPr>
          <p:cNvPr id="256" name="Google Shape;256;p41"/>
          <p:cNvSpPr txBox="1"/>
          <p:nvPr>
            <p:ph type="title"/>
          </p:nvPr>
        </p:nvSpPr>
        <p:spPr>
          <a:xfrm>
            <a:off x="624615" y="-449649"/>
            <a:ext cx="7939200" cy="1006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2100"/>
              <a:t>Accident</a:t>
            </a:r>
            <a:r>
              <a:rPr b="1" lang="en" sz="2100">
                <a:latin typeface="Merriweather"/>
                <a:ea typeface="Merriweather"/>
                <a:cs typeface="Merriweather"/>
                <a:sym typeface="Merriweather"/>
              </a:rPr>
              <a:t> Severity Classification </a:t>
            </a:r>
            <a:r>
              <a:rPr b="1" lang="en" sz="2100"/>
              <a:t>UAV-ViT </a:t>
            </a:r>
            <a:r>
              <a:rPr b="1" lang="en" sz="2100">
                <a:latin typeface="Merriweather"/>
                <a:ea typeface="Merriweather"/>
                <a:cs typeface="Merriweather"/>
                <a:sym typeface="Merriweather"/>
              </a:rPr>
              <a:t>Model</a:t>
            </a:r>
            <a:endParaRPr b="1" sz="2100">
              <a:latin typeface="Merriweather"/>
              <a:ea typeface="Merriweather"/>
              <a:cs typeface="Merriweather"/>
              <a:sym typeface="Merriweather"/>
            </a:endParaRPr>
          </a:p>
        </p:txBody>
      </p:sp>
      <p:sp>
        <p:nvSpPr>
          <p:cNvPr id="257" name="Google Shape;257;p41"/>
          <p:cNvSpPr txBox="1"/>
          <p:nvPr>
            <p:ph idx="2" type="body"/>
          </p:nvPr>
        </p:nvSpPr>
        <p:spPr>
          <a:xfrm>
            <a:off x="139700" y="3246400"/>
            <a:ext cx="8909100" cy="1841400"/>
          </a:xfrm>
          <a:prstGeom prst="rect">
            <a:avLst/>
          </a:prstGeom>
          <a:noFill/>
          <a:ln>
            <a:noFill/>
          </a:ln>
        </p:spPr>
        <p:txBody>
          <a:bodyPr anchorCtr="0" anchor="t" bIns="34275" lIns="68575" spcFirstLastPara="1" rIns="68575" wrap="square" tIns="34275">
            <a:noAutofit/>
          </a:bodyPr>
          <a:lstStyle/>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The base Vision Transformer (ViT) utilizes self-attention and patch-based embeddings for efficient image classification.</a:t>
            </a:r>
            <a:endParaRPr b="1" sz="1100">
              <a:latin typeface="Merriweather"/>
              <a:ea typeface="Merriweather"/>
              <a:cs typeface="Merriweather"/>
              <a:sym typeface="Merriweather"/>
            </a:endParaRPr>
          </a:p>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Improvements made to the base ViT model include</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Feature selection: For crash severity classification, count of number vehicles involved in the crash are considered.</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Preprocessing of the image included resizing (224 *224) and Random Horizontal flip.</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Added a dropout layer (p=0.1) to improve the model’s performance.</a:t>
            </a:r>
            <a:endParaRPr b="1">
              <a:latin typeface="Merriweather"/>
              <a:ea typeface="Merriweather"/>
              <a:cs typeface="Merriweather"/>
              <a:sym typeface="Merriweather"/>
            </a:endParaRPr>
          </a:p>
          <a:p>
            <a:pPr indent="-222250" lvl="1" marL="558800" rtl="0" algn="just">
              <a:lnSpc>
                <a:spcPct val="100000"/>
              </a:lnSpc>
              <a:spcBef>
                <a:spcPts val="800"/>
              </a:spcBef>
              <a:spcAft>
                <a:spcPts val="1200"/>
              </a:spcAft>
              <a:buClr>
                <a:schemeClr val="dk1"/>
              </a:buClr>
              <a:buSzPts val="1100"/>
              <a:buFont typeface="Merriweather"/>
              <a:buChar char="•"/>
            </a:pPr>
            <a:r>
              <a:rPr b="1" lang="en">
                <a:latin typeface="Merriweather"/>
                <a:ea typeface="Merriweather"/>
                <a:cs typeface="Merriweather"/>
                <a:sym typeface="Merriweather"/>
              </a:rPr>
              <a:t>Gaussian error Linear Unit(GeLU) activation function is used as to enhance non-linearity and to capture more patterns</a:t>
            </a:r>
            <a:endParaRPr b="1">
              <a:latin typeface="Merriweather"/>
              <a:ea typeface="Merriweather"/>
              <a:cs typeface="Merriweather"/>
              <a:sym typeface="Merriweather"/>
            </a:endParaRPr>
          </a:p>
        </p:txBody>
      </p:sp>
      <p:pic>
        <p:nvPicPr>
          <p:cNvPr id="258" name="Google Shape;258;p41"/>
          <p:cNvPicPr preferRelativeResize="0"/>
          <p:nvPr/>
        </p:nvPicPr>
        <p:blipFill>
          <a:blip r:embed="rId3">
            <a:alphaModFix/>
          </a:blip>
          <a:stretch>
            <a:fillRect/>
          </a:stretch>
        </p:blipFill>
        <p:spPr>
          <a:xfrm>
            <a:off x="179100" y="602150"/>
            <a:ext cx="8789023" cy="24547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nvSpPr>
        <p:spPr>
          <a:xfrm>
            <a:off x="0" y="86575"/>
            <a:ext cx="8643300" cy="434100"/>
          </a:xfrm>
          <a:prstGeom prst="rect">
            <a:avLst/>
          </a:prstGeom>
          <a:noFill/>
          <a:ln>
            <a:noFill/>
          </a:ln>
        </p:spPr>
        <p:txBody>
          <a:bodyPr anchorCtr="0" anchor="t" bIns="91425" lIns="91425" spcFirstLastPara="1" rIns="91425" wrap="square" tIns="91425">
            <a:spAutoFit/>
          </a:bodyPr>
          <a:lstStyle/>
          <a:p>
            <a:pPr indent="0" lvl="0" marL="12700" rtl="0" algn="l">
              <a:lnSpc>
                <a:spcPct val="90000"/>
              </a:lnSpc>
              <a:spcBef>
                <a:spcPts val="0"/>
              </a:spcBef>
              <a:spcAft>
                <a:spcPts val="0"/>
              </a:spcAft>
              <a:buNone/>
            </a:pPr>
            <a:r>
              <a:rPr b="1" lang="en" sz="1800">
                <a:solidFill>
                  <a:schemeClr val="dk1"/>
                </a:solidFill>
                <a:latin typeface="Merriweather"/>
                <a:ea typeface="Merriweather"/>
                <a:cs typeface="Merriweather"/>
                <a:sym typeface="Merriweather"/>
              </a:rPr>
              <a:t>Crack Severity Classification UAV MB1-SSD Model</a:t>
            </a:r>
            <a:endParaRPr b="1" sz="1800">
              <a:latin typeface="Merriweather"/>
              <a:ea typeface="Merriweather"/>
              <a:cs typeface="Merriweather"/>
              <a:sym typeface="Merriweather"/>
            </a:endParaRPr>
          </a:p>
        </p:txBody>
      </p:sp>
      <p:sp>
        <p:nvSpPr>
          <p:cNvPr id="264" name="Google Shape;264;p42"/>
          <p:cNvSpPr txBox="1"/>
          <p:nvPr>
            <p:ph idx="4294967295" type="body"/>
          </p:nvPr>
        </p:nvSpPr>
        <p:spPr>
          <a:xfrm>
            <a:off x="388966" y="3253740"/>
            <a:ext cx="8391600" cy="1775400"/>
          </a:xfrm>
          <a:prstGeom prst="rect">
            <a:avLst/>
          </a:prstGeom>
          <a:noFill/>
          <a:ln>
            <a:noFill/>
          </a:ln>
        </p:spPr>
        <p:txBody>
          <a:bodyPr anchorCtr="0" anchor="t" bIns="34275" lIns="68575" spcFirstLastPara="1" rIns="68575" wrap="square" tIns="34275">
            <a:noAutofit/>
          </a:bodyPr>
          <a:lstStyle/>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a:t>
            </a:r>
            <a:r>
              <a:rPr b="1" lang="en" sz="1100">
                <a:latin typeface="Merriweather"/>
                <a:ea typeface="Merriweather"/>
                <a:cs typeface="Merriweather"/>
                <a:sym typeface="Merriweather"/>
              </a:rPr>
              <a:t>MB1-SSD, which is a variation of SSD, is known for its speed and efficiency.</a:t>
            </a:r>
            <a:endParaRPr b="1" sz="1100">
              <a:latin typeface="Merriweather"/>
              <a:ea typeface="Merriweather"/>
              <a:cs typeface="Merriweather"/>
              <a:sym typeface="Merriweather"/>
            </a:endParaRPr>
          </a:p>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Extra Layers</a:t>
            </a:r>
            <a:r>
              <a:rPr b="1" lang="en">
                <a:latin typeface="Merriweather"/>
                <a:ea typeface="Merriweather"/>
                <a:cs typeface="Merriweather"/>
                <a:sym typeface="Merriweather"/>
              </a:rPr>
              <a:t>: </a:t>
            </a:r>
            <a:r>
              <a:rPr b="1" lang="en">
                <a:latin typeface="Merriweather"/>
                <a:ea typeface="Merriweather"/>
                <a:cs typeface="Merriweather"/>
                <a:sym typeface="Merriweather"/>
              </a:rPr>
              <a:t> 1x1 and 3x3 convolutions (stride 2, padding 1) are added to enhance feature extraction and capture road crack details.</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Heads Improvement: Using Soft-NMS (Soft Non-Maximum Suppression) to help retain valid detections that are close to each other.</a:t>
            </a:r>
            <a:endParaRPr b="1">
              <a:latin typeface="Merriweather"/>
              <a:ea typeface="Merriweather"/>
              <a:cs typeface="Merriweather"/>
              <a:sym typeface="Merriweather"/>
            </a:endParaRPr>
          </a:p>
          <a:p>
            <a:pPr indent="-222250" lvl="1" marL="558800" rtl="0" algn="just">
              <a:lnSpc>
                <a:spcPct val="100000"/>
              </a:lnSpc>
              <a:spcBef>
                <a:spcPts val="1200"/>
              </a:spcBef>
              <a:spcAft>
                <a:spcPts val="1200"/>
              </a:spcAft>
              <a:buSzPts val="1100"/>
              <a:buFont typeface="Merriweather"/>
              <a:buChar char="•"/>
            </a:pPr>
            <a:r>
              <a:rPr b="1" lang="en">
                <a:latin typeface="Merriweather"/>
                <a:ea typeface="Merriweather"/>
                <a:cs typeface="Merriweather"/>
                <a:sym typeface="Merriweather"/>
              </a:rPr>
              <a:t>Depth of the crack and size of the crack are considered for the severity classification.</a:t>
            </a:r>
            <a:endParaRPr b="1">
              <a:latin typeface="Merriweather"/>
              <a:ea typeface="Merriweather"/>
              <a:cs typeface="Merriweather"/>
              <a:sym typeface="Merriweather"/>
            </a:endParaRPr>
          </a:p>
        </p:txBody>
      </p:sp>
      <p:pic>
        <p:nvPicPr>
          <p:cNvPr id="265" name="Google Shape;265;p42"/>
          <p:cNvPicPr preferRelativeResize="0"/>
          <p:nvPr/>
        </p:nvPicPr>
        <p:blipFill rotWithShape="1">
          <a:blip r:embed="rId3">
            <a:alphaModFix/>
          </a:blip>
          <a:srcRect b="8074" l="0" r="0" t="8599"/>
          <a:stretch/>
        </p:blipFill>
        <p:spPr>
          <a:xfrm>
            <a:off x="388975" y="583850"/>
            <a:ext cx="7575598" cy="26698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69" name="Shape 269"/>
        <p:cNvGrpSpPr/>
        <p:nvPr/>
      </p:nvGrpSpPr>
      <p:grpSpPr>
        <a:xfrm>
          <a:off x="0" y="0"/>
          <a:ext cx="0" cy="0"/>
          <a:chOff x="0" y="0"/>
          <a:chExt cx="0" cy="0"/>
        </a:xfrm>
      </p:grpSpPr>
      <p:sp>
        <p:nvSpPr>
          <p:cNvPr id="270" name="Google Shape;270;p43"/>
          <p:cNvSpPr txBox="1"/>
          <p:nvPr>
            <p:ph type="title"/>
          </p:nvPr>
        </p:nvSpPr>
        <p:spPr>
          <a:xfrm>
            <a:off x="177292" y="-482173"/>
            <a:ext cx="8966700" cy="1058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2100">
                <a:latin typeface="Merriweather"/>
                <a:ea typeface="Merriweather"/>
                <a:cs typeface="Merriweather"/>
                <a:sym typeface="Merriweather"/>
              </a:rPr>
              <a:t>Construction Activity Severity Classification UAV-ViT Model</a:t>
            </a:r>
            <a:endParaRPr b="1" sz="2100">
              <a:latin typeface="Merriweather"/>
              <a:ea typeface="Merriweather"/>
              <a:cs typeface="Merriweather"/>
              <a:sym typeface="Merriweather"/>
            </a:endParaRPr>
          </a:p>
        </p:txBody>
      </p:sp>
      <p:sp>
        <p:nvSpPr>
          <p:cNvPr id="271" name="Google Shape;271;p43"/>
          <p:cNvSpPr txBox="1"/>
          <p:nvPr>
            <p:ph idx="2" type="body"/>
          </p:nvPr>
        </p:nvSpPr>
        <p:spPr>
          <a:xfrm>
            <a:off x="388975" y="3253751"/>
            <a:ext cx="8391600" cy="1889700"/>
          </a:xfrm>
          <a:prstGeom prst="rect">
            <a:avLst/>
          </a:prstGeom>
          <a:noFill/>
          <a:ln>
            <a:noFill/>
          </a:ln>
        </p:spPr>
        <p:txBody>
          <a:bodyPr anchorCtr="0" anchor="t" bIns="34275" lIns="68575" spcFirstLastPara="1" rIns="68575" wrap="square" tIns="34275">
            <a:noAutofit/>
          </a:bodyPr>
          <a:lstStyle/>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The </a:t>
            </a:r>
            <a:r>
              <a:rPr b="1" lang="en" sz="1100">
                <a:latin typeface="Merriweather"/>
                <a:ea typeface="Merriweather"/>
                <a:cs typeface="Merriweather"/>
                <a:sym typeface="Merriweather"/>
              </a:rPr>
              <a:t>inspiration</a:t>
            </a:r>
            <a:r>
              <a:rPr b="1" lang="en" sz="1100">
                <a:latin typeface="Merriweather"/>
                <a:ea typeface="Merriweather"/>
                <a:cs typeface="Merriweather"/>
                <a:sym typeface="Merriweather"/>
              </a:rPr>
              <a:t> for the base model is a Vision Transformer (ViT)which uses a patch-based approach for image classification tasks.</a:t>
            </a:r>
            <a:endParaRPr b="1" sz="1100">
              <a:latin typeface="Merriweather"/>
              <a:ea typeface="Merriweather"/>
              <a:cs typeface="Merriweather"/>
              <a:sym typeface="Merriweather"/>
            </a:endParaRPr>
          </a:p>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Enhancements made to the base ViT model include</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Feature selection: For Construction severity classification, size and proximity of the construction are considered.</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Replaced the Patch embedding layer with Conv2D layer for pixel to pixel division of the image</a:t>
            </a:r>
            <a:endParaRPr b="1">
              <a:latin typeface="Merriweather"/>
              <a:ea typeface="Merriweather"/>
              <a:cs typeface="Merriweather"/>
              <a:sym typeface="Merriweather"/>
            </a:endParaRPr>
          </a:p>
          <a:p>
            <a:pPr indent="-222250" lvl="1" marL="558800" rtl="0" algn="just">
              <a:lnSpc>
                <a:spcPct val="100000"/>
              </a:lnSpc>
              <a:spcBef>
                <a:spcPts val="800"/>
              </a:spcBef>
              <a:spcAft>
                <a:spcPts val="1200"/>
              </a:spcAft>
              <a:buClr>
                <a:schemeClr val="dk1"/>
              </a:buClr>
              <a:buSzPts val="1100"/>
              <a:buFont typeface="Merriweather"/>
              <a:buChar char="•"/>
            </a:pPr>
            <a:r>
              <a:rPr b="1" lang="en">
                <a:latin typeface="Merriweather"/>
                <a:ea typeface="Merriweather"/>
                <a:cs typeface="Merriweather"/>
                <a:sym typeface="Merriweather"/>
              </a:rPr>
              <a:t>Updated the MLP head with a linear layer that processes 768 features for more accurate classification.</a:t>
            </a:r>
            <a:endParaRPr b="1">
              <a:latin typeface="Merriweather"/>
              <a:ea typeface="Merriweather"/>
              <a:cs typeface="Merriweather"/>
              <a:sym typeface="Merriweather"/>
            </a:endParaRPr>
          </a:p>
        </p:txBody>
      </p:sp>
      <p:pic>
        <p:nvPicPr>
          <p:cNvPr id="272" name="Google Shape;272;p43"/>
          <p:cNvPicPr preferRelativeResize="0"/>
          <p:nvPr/>
        </p:nvPicPr>
        <p:blipFill>
          <a:blip r:embed="rId3">
            <a:alphaModFix/>
          </a:blip>
          <a:stretch>
            <a:fillRect/>
          </a:stretch>
        </p:blipFill>
        <p:spPr>
          <a:xfrm>
            <a:off x="405000" y="682752"/>
            <a:ext cx="8511304" cy="2373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nvSpPr>
        <p:spPr>
          <a:xfrm>
            <a:off x="0" y="86575"/>
            <a:ext cx="9068100" cy="434100"/>
          </a:xfrm>
          <a:prstGeom prst="rect">
            <a:avLst/>
          </a:prstGeom>
          <a:noFill/>
          <a:ln>
            <a:noFill/>
          </a:ln>
        </p:spPr>
        <p:txBody>
          <a:bodyPr anchorCtr="0" anchor="t" bIns="91425" lIns="91425" spcFirstLastPara="1" rIns="91425" wrap="square" tIns="91425">
            <a:spAutoFit/>
          </a:bodyPr>
          <a:lstStyle/>
          <a:p>
            <a:pPr indent="0" lvl="0" marL="12700" rtl="0" algn="l">
              <a:lnSpc>
                <a:spcPct val="90000"/>
              </a:lnSpc>
              <a:spcBef>
                <a:spcPts val="0"/>
              </a:spcBef>
              <a:spcAft>
                <a:spcPts val="0"/>
              </a:spcAft>
              <a:buNone/>
            </a:pPr>
            <a:r>
              <a:rPr b="1" lang="en" sz="1800">
                <a:solidFill>
                  <a:schemeClr val="dk1"/>
                </a:solidFill>
                <a:latin typeface="Merriweather"/>
                <a:ea typeface="Merriweather"/>
                <a:cs typeface="Merriweather"/>
                <a:sym typeface="Merriweather"/>
              </a:rPr>
              <a:t>Pothole</a:t>
            </a:r>
            <a:r>
              <a:rPr b="1" lang="en" sz="1800">
                <a:solidFill>
                  <a:schemeClr val="dk1"/>
                </a:solidFill>
                <a:latin typeface="Merriweather"/>
                <a:ea typeface="Merriweather"/>
                <a:cs typeface="Merriweather"/>
                <a:sym typeface="Merriweather"/>
              </a:rPr>
              <a:t> Severity Classification </a:t>
            </a:r>
            <a:r>
              <a:rPr b="1" lang="en" sz="1800">
                <a:solidFill>
                  <a:schemeClr val="dk1"/>
                </a:solidFill>
                <a:latin typeface="Merriweather"/>
                <a:ea typeface="Merriweather"/>
                <a:cs typeface="Merriweather"/>
                <a:sym typeface="Merriweather"/>
              </a:rPr>
              <a:t>UAV MB1-SSD</a:t>
            </a:r>
            <a:r>
              <a:rPr b="1" lang="en" sz="1800">
                <a:solidFill>
                  <a:schemeClr val="dk1"/>
                </a:solidFill>
                <a:latin typeface="Merriweather"/>
                <a:ea typeface="Merriweather"/>
                <a:cs typeface="Merriweather"/>
                <a:sym typeface="Merriweather"/>
              </a:rPr>
              <a:t> Model</a:t>
            </a:r>
            <a:endParaRPr b="1" sz="1800">
              <a:latin typeface="Merriweather"/>
              <a:ea typeface="Merriweather"/>
              <a:cs typeface="Merriweather"/>
              <a:sym typeface="Merriweather"/>
            </a:endParaRPr>
          </a:p>
        </p:txBody>
      </p:sp>
      <p:sp>
        <p:nvSpPr>
          <p:cNvPr id="278" name="Google Shape;278;p44"/>
          <p:cNvSpPr txBox="1"/>
          <p:nvPr>
            <p:ph idx="4294967295" type="body"/>
          </p:nvPr>
        </p:nvSpPr>
        <p:spPr>
          <a:xfrm>
            <a:off x="388966" y="3253740"/>
            <a:ext cx="8391600" cy="1775400"/>
          </a:xfrm>
          <a:prstGeom prst="rect">
            <a:avLst/>
          </a:prstGeom>
          <a:noFill/>
          <a:ln>
            <a:noFill/>
          </a:ln>
        </p:spPr>
        <p:txBody>
          <a:bodyPr anchorCtr="0" anchor="t" bIns="34275" lIns="68575" spcFirstLastPara="1" rIns="68575" wrap="square" tIns="34275">
            <a:noAutofit/>
          </a:bodyPr>
          <a:lstStyle/>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MB1-SSD, which is a variation of SSD, is known for its speed and efficiency.</a:t>
            </a:r>
            <a:endParaRPr b="1" sz="1100">
              <a:latin typeface="Merriweather"/>
              <a:ea typeface="Merriweather"/>
              <a:cs typeface="Merriweather"/>
              <a:sym typeface="Merriweather"/>
            </a:endParaRPr>
          </a:p>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Extra Layers:  1x1 and 5x5 convolutions (stride 2, padding 1) are added to enhance feature extraction and capture road pothole details.</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Heads Improvement: Using Soft-NMS (Soft Non-Maximum Suppression) to help retain valid detections that are close to each other.</a:t>
            </a:r>
            <a:endParaRPr b="1">
              <a:latin typeface="Merriweather"/>
              <a:ea typeface="Merriweather"/>
              <a:cs typeface="Merriweather"/>
              <a:sym typeface="Merriweather"/>
            </a:endParaRPr>
          </a:p>
          <a:p>
            <a:pPr indent="-222250" lvl="1" marL="558800" rtl="0" algn="just">
              <a:lnSpc>
                <a:spcPct val="100000"/>
              </a:lnSpc>
              <a:spcBef>
                <a:spcPts val="1200"/>
              </a:spcBef>
              <a:spcAft>
                <a:spcPts val="1200"/>
              </a:spcAft>
              <a:buSzPts val="1100"/>
              <a:buFont typeface="Merriweather"/>
              <a:buChar char="•"/>
            </a:pPr>
            <a:r>
              <a:rPr b="1" lang="en">
                <a:latin typeface="Merriweather"/>
                <a:ea typeface="Merriweather"/>
                <a:cs typeface="Merriweather"/>
                <a:sym typeface="Merriweather"/>
              </a:rPr>
              <a:t>Size and depth of the pothole are considered for severity classification.</a:t>
            </a:r>
            <a:endParaRPr b="1">
              <a:latin typeface="Merriweather"/>
              <a:ea typeface="Merriweather"/>
              <a:cs typeface="Merriweather"/>
              <a:sym typeface="Merriweather"/>
            </a:endParaRPr>
          </a:p>
        </p:txBody>
      </p:sp>
      <p:pic>
        <p:nvPicPr>
          <p:cNvPr id="279" name="Google Shape;279;p44"/>
          <p:cNvPicPr preferRelativeResize="0"/>
          <p:nvPr/>
        </p:nvPicPr>
        <p:blipFill>
          <a:blip r:embed="rId3">
            <a:alphaModFix/>
          </a:blip>
          <a:stretch>
            <a:fillRect/>
          </a:stretch>
        </p:blipFill>
        <p:spPr>
          <a:xfrm>
            <a:off x="487475" y="452700"/>
            <a:ext cx="7586500" cy="2727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nvSpPr>
        <p:spPr>
          <a:xfrm>
            <a:off x="0" y="86575"/>
            <a:ext cx="9144000" cy="434100"/>
          </a:xfrm>
          <a:prstGeom prst="rect">
            <a:avLst/>
          </a:prstGeom>
          <a:noFill/>
          <a:ln>
            <a:noFill/>
          </a:ln>
        </p:spPr>
        <p:txBody>
          <a:bodyPr anchorCtr="0" anchor="t" bIns="91425" lIns="91425" spcFirstLastPara="1" rIns="91425" wrap="square" tIns="91425">
            <a:spAutoFit/>
          </a:bodyPr>
          <a:lstStyle/>
          <a:p>
            <a:pPr indent="0" lvl="0" marL="12700" rtl="0" algn="l">
              <a:lnSpc>
                <a:spcPct val="90000"/>
              </a:lnSpc>
              <a:spcBef>
                <a:spcPts val="0"/>
              </a:spcBef>
              <a:spcAft>
                <a:spcPts val="0"/>
              </a:spcAft>
              <a:buNone/>
            </a:pPr>
            <a:r>
              <a:rPr b="1" lang="en" sz="1800">
                <a:solidFill>
                  <a:schemeClr val="dk1"/>
                </a:solidFill>
                <a:latin typeface="Merriweather"/>
                <a:ea typeface="Merriweather"/>
                <a:cs typeface="Merriweather"/>
                <a:sym typeface="Merriweather"/>
              </a:rPr>
              <a:t>Illegal Dumping </a:t>
            </a:r>
            <a:r>
              <a:rPr b="1" lang="en" sz="1800">
                <a:solidFill>
                  <a:schemeClr val="dk1"/>
                </a:solidFill>
                <a:latin typeface="Merriweather"/>
                <a:ea typeface="Merriweather"/>
                <a:cs typeface="Merriweather"/>
                <a:sym typeface="Merriweather"/>
              </a:rPr>
              <a:t>Severity Classification </a:t>
            </a:r>
            <a:r>
              <a:rPr b="1" lang="en" sz="1800">
                <a:solidFill>
                  <a:schemeClr val="dk1"/>
                </a:solidFill>
                <a:latin typeface="Merriweather"/>
                <a:ea typeface="Merriweather"/>
                <a:cs typeface="Merriweather"/>
                <a:sym typeface="Merriweather"/>
              </a:rPr>
              <a:t>UAV MB1-SSD </a:t>
            </a:r>
            <a:r>
              <a:rPr b="1" lang="en" sz="1800">
                <a:solidFill>
                  <a:schemeClr val="dk1"/>
                </a:solidFill>
                <a:latin typeface="Merriweather"/>
                <a:ea typeface="Merriweather"/>
                <a:cs typeface="Merriweather"/>
                <a:sym typeface="Merriweather"/>
              </a:rPr>
              <a:t>Model</a:t>
            </a:r>
            <a:endParaRPr b="1" sz="1800">
              <a:latin typeface="Merriweather"/>
              <a:ea typeface="Merriweather"/>
              <a:cs typeface="Merriweather"/>
              <a:sym typeface="Merriweather"/>
            </a:endParaRPr>
          </a:p>
        </p:txBody>
      </p:sp>
      <p:sp>
        <p:nvSpPr>
          <p:cNvPr id="285" name="Google Shape;285;p45"/>
          <p:cNvSpPr txBox="1"/>
          <p:nvPr>
            <p:ph idx="4294967295" type="body"/>
          </p:nvPr>
        </p:nvSpPr>
        <p:spPr>
          <a:xfrm>
            <a:off x="376191" y="3626440"/>
            <a:ext cx="8391600" cy="1775400"/>
          </a:xfrm>
          <a:prstGeom prst="rect">
            <a:avLst/>
          </a:prstGeom>
          <a:noFill/>
          <a:ln>
            <a:noFill/>
          </a:ln>
        </p:spPr>
        <p:txBody>
          <a:bodyPr anchorCtr="0" anchor="t" bIns="34275" lIns="68575" spcFirstLastPara="1" rIns="68575" wrap="square" tIns="34275">
            <a:noAutofit/>
          </a:bodyPr>
          <a:lstStyle/>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MB1-SSD, which is a variation of SSD, is known for its speed and efficiency.</a:t>
            </a:r>
            <a:endParaRPr b="1" sz="1100">
              <a:latin typeface="Merriweather"/>
              <a:ea typeface="Merriweather"/>
              <a:cs typeface="Merriweather"/>
              <a:sym typeface="Merriweather"/>
            </a:endParaRPr>
          </a:p>
          <a:p>
            <a:pPr indent="-22225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Extra Layers:  1x1 and 3x3 convolutions (stride 2, padding 1) are added to enhance feature extraction</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FPN layer: Use </a:t>
            </a:r>
            <a:r>
              <a:rPr b="1" lang="en">
                <a:latin typeface="Merriweather"/>
                <a:ea typeface="Merriweather"/>
                <a:cs typeface="Merriweather"/>
                <a:sym typeface="Merriweather"/>
              </a:rPr>
              <a:t>a combination of upsampling and downsampling techniques to merge features from different levels.</a:t>
            </a:r>
            <a:r>
              <a:rPr b="1" lang="en">
                <a:latin typeface="Merriweather"/>
                <a:ea typeface="Merriweather"/>
                <a:cs typeface="Merriweather"/>
                <a:sym typeface="Merriweather"/>
              </a:rPr>
              <a:t> To better capture </a:t>
            </a:r>
            <a:r>
              <a:rPr b="1" lang="en">
                <a:latin typeface="Merriweather"/>
                <a:ea typeface="Merriweather"/>
                <a:cs typeface="Merriweather"/>
                <a:sym typeface="Merriweather"/>
              </a:rPr>
              <a:t>Various types of garbage</a:t>
            </a:r>
            <a:r>
              <a:rPr b="1" lang="en">
                <a:latin typeface="Merriweather"/>
                <a:ea typeface="Merriweather"/>
                <a:cs typeface="Merriweather"/>
                <a:sym typeface="Merriweather"/>
              </a:rPr>
              <a:t> </a:t>
            </a:r>
            <a:r>
              <a:rPr b="1" lang="en">
                <a:latin typeface="Merriweather"/>
                <a:ea typeface="Merriweather"/>
                <a:cs typeface="Merriweather"/>
                <a:sym typeface="Merriweather"/>
              </a:rPr>
              <a:t>that extracted from</a:t>
            </a:r>
            <a:r>
              <a:rPr b="1" lang="en">
                <a:latin typeface="Merriweather"/>
                <a:ea typeface="Merriweather"/>
                <a:cs typeface="Merriweather"/>
                <a:sym typeface="Merriweather"/>
              </a:rPr>
              <a:t> the backbone network.</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SzPts val="1100"/>
              <a:buFont typeface="Merriweather"/>
              <a:buChar char="•"/>
            </a:pPr>
            <a:r>
              <a:rPr b="1" lang="en">
                <a:latin typeface="Merriweather"/>
                <a:ea typeface="Merriweather"/>
                <a:cs typeface="Merriweather"/>
                <a:sym typeface="Merriweather"/>
              </a:rPr>
              <a:t>Area occupied is considered for </a:t>
            </a:r>
            <a:r>
              <a:rPr b="1" lang="en">
                <a:latin typeface="Merriweather"/>
                <a:ea typeface="Merriweather"/>
                <a:cs typeface="Merriweather"/>
                <a:sym typeface="Merriweather"/>
              </a:rPr>
              <a:t>severity</a:t>
            </a:r>
            <a:r>
              <a:rPr b="1" lang="en">
                <a:latin typeface="Merriweather"/>
                <a:ea typeface="Merriweather"/>
                <a:cs typeface="Merriweather"/>
                <a:sym typeface="Merriweather"/>
              </a:rPr>
              <a:t> classification.</a:t>
            </a:r>
            <a:endParaRPr b="1">
              <a:latin typeface="Merriweather"/>
              <a:ea typeface="Merriweather"/>
              <a:cs typeface="Merriweather"/>
              <a:sym typeface="Merriweather"/>
            </a:endParaRPr>
          </a:p>
        </p:txBody>
      </p:sp>
      <p:pic>
        <p:nvPicPr>
          <p:cNvPr id="286" name="Google Shape;286;p45"/>
          <p:cNvPicPr preferRelativeResize="0"/>
          <p:nvPr/>
        </p:nvPicPr>
        <p:blipFill>
          <a:blip r:embed="rId3">
            <a:alphaModFix/>
          </a:blip>
          <a:stretch>
            <a:fillRect/>
          </a:stretch>
        </p:blipFill>
        <p:spPr>
          <a:xfrm>
            <a:off x="252625" y="638275"/>
            <a:ext cx="8391602" cy="28705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172650" y="264475"/>
            <a:ext cx="8684700" cy="58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000000"/>
                </a:solidFill>
              </a:rPr>
              <a:t>TEAM ORGANIZATION &amp; </a:t>
            </a:r>
            <a:r>
              <a:rPr b="1" lang="en" sz="3000">
                <a:solidFill>
                  <a:srgbClr val="000000"/>
                </a:solidFill>
              </a:rPr>
              <a:t>FUNCTION ROLES</a:t>
            </a:r>
            <a:endParaRPr b="1" sz="3000"/>
          </a:p>
        </p:txBody>
      </p:sp>
      <p:pic>
        <p:nvPicPr>
          <p:cNvPr id="99" name="Google Shape;99;p19"/>
          <p:cNvPicPr preferRelativeResize="0"/>
          <p:nvPr/>
        </p:nvPicPr>
        <p:blipFill>
          <a:blip r:embed="rId3">
            <a:alphaModFix/>
          </a:blip>
          <a:stretch>
            <a:fillRect/>
          </a:stretch>
        </p:blipFill>
        <p:spPr>
          <a:xfrm>
            <a:off x="552425" y="955238"/>
            <a:ext cx="1076325" cy="1066800"/>
          </a:xfrm>
          <a:prstGeom prst="rect">
            <a:avLst/>
          </a:prstGeom>
          <a:noFill/>
          <a:ln>
            <a:noFill/>
          </a:ln>
        </p:spPr>
      </p:pic>
      <p:pic>
        <p:nvPicPr>
          <p:cNvPr id="100" name="Google Shape;100;p19"/>
          <p:cNvPicPr preferRelativeResize="0"/>
          <p:nvPr/>
        </p:nvPicPr>
        <p:blipFill>
          <a:blip r:embed="rId4">
            <a:alphaModFix/>
          </a:blip>
          <a:stretch>
            <a:fillRect/>
          </a:stretch>
        </p:blipFill>
        <p:spPr>
          <a:xfrm>
            <a:off x="2647800" y="1012000"/>
            <a:ext cx="1066800" cy="1066800"/>
          </a:xfrm>
          <a:prstGeom prst="rect">
            <a:avLst/>
          </a:prstGeom>
          <a:noFill/>
          <a:ln>
            <a:noFill/>
          </a:ln>
        </p:spPr>
      </p:pic>
      <p:pic>
        <p:nvPicPr>
          <p:cNvPr id="101" name="Google Shape;101;p19"/>
          <p:cNvPicPr preferRelativeResize="0"/>
          <p:nvPr/>
        </p:nvPicPr>
        <p:blipFill>
          <a:blip r:embed="rId5">
            <a:alphaModFix/>
          </a:blip>
          <a:stretch>
            <a:fillRect/>
          </a:stretch>
        </p:blipFill>
        <p:spPr>
          <a:xfrm>
            <a:off x="4733650" y="1012000"/>
            <a:ext cx="1076325" cy="1066800"/>
          </a:xfrm>
          <a:prstGeom prst="rect">
            <a:avLst/>
          </a:prstGeom>
          <a:noFill/>
          <a:ln>
            <a:noFill/>
          </a:ln>
        </p:spPr>
      </p:pic>
      <p:pic>
        <p:nvPicPr>
          <p:cNvPr id="102" name="Google Shape;102;p19"/>
          <p:cNvPicPr preferRelativeResize="0"/>
          <p:nvPr/>
        </p:nvPicPr>
        <p:blipFill>
          <a:blip r:embed="rId6">
            <a:alphaModFix/>
          </a:blip>
          <a:stretch>
            <a:fillRect/>
          </a:stretch>
        </p:blipFill>
        <p:spPr>
          <a:xfrm>
            <a:off x="6829025" y="1012000"/>
            <a:ext cx="1066800" cy="1066800"/>
          </a:xfrm>
          <a:prstGeom prst="rect">
            <a:avLst/>
          </a:prstGeom>
          <a:noFill/>
          <a:ln>
            <a:noFill/>
          </a:ln>
        </p:spPr>
      </p:pic>
      <p:pic>
        <p:nvPicPr>
          <p:cNvPr id="103" name="Google Shape;103;p19"/>
          <p:cNvPicPr preferRelativeResize="0"/>
          <p:nvPr/>
        </p:nvPicPr>
        <p:blipFill>
          <a:blip r:embed="rId7">
            <a:alphaModFix/>
          </a:blip>
          <a:stretch>
            <a:fillRect/>
          </a:stretch>
        </p:blipFill>
        <p:spPr>
          <a:xfrm>
            <a:off x="419075" y="2127213"/>
            <a:ext cx="1343025" cy="333375"/>
          </a:xfrm>
          <a:prstGeom prst="rect">
            <a:avLst/>
          </a:prstGeom>
          <a:noFill/>
          <a:ln>
            <a:noFill/>
          </a:ln>
        </p:spPr>
      </p:pic>
      <p:pic>
        <p:nvPicPr>
          <p:cNvPr id="104" name="Google Shape;104;p19"/>
          <p:cNvPicPr preferRelativeResize="0"/>
          <p:nvPr/>
        </p:nvPicPr>
        <p:blipFill rotWithShape="1">
          <a:blip r:embed="rId8">
            <a:alphaModFix/>
          </a:blip>
          <a:srcRect b="0" l="990" r="-989" t="0"/>
          <a:stretch/>
        </p:blipFill>
        <p:spPr>
          <a:xfrm>
            <a:off x="2346375" y="2127213"/>
            <a:ext cx="5610225" cy="333375"/>
          </a:xfrm>
          <a:prstGeom prst="rect">
            <a:avLst/>
          </a:prstGeom>
          <a:noFill/>
          <a:ln>
            <a:noFill/>
          </a:ln>
        </p:spPr>
      </p:pic>
      <p:sp>
        <p:nvSpPr>
          <p:cNvPr id="105" name="Google Shape;105;p19"/>
          <p:cNvSpPr txBox="1"/>
          <p:nvPr/>
        </p:nvSpPr>
        <p:spPr>
          <a:xfrm>
            <a:off x="90600" y="2460600"/>
            <a:ext cx="8962800" cy="2581800"/>
          </a:xfrm>
          <a:prstGeom prst="rect">
            <a:avLst/>
          </a:prstGeom>
          <a:noFill/>
          <a:ln>
            <a:noFill/>
          </a:ln>
        </p:spPr>
        <p:txBody>
          <a:bodyPr anchorCtr="0" anchor="t" bIns="91425" lIns="91425" spcFirstLastPara="1" rIns="91425" wrap="square" tIns="91425">
            <a:spAutoFit/>
          </a:bodyPr>
          <a:lstStyle/>
          <a:p>
            <a:pPr indent="0" lvl="0" marL="12700" rtl="0" algn="just">
              <a:lnSpc>
                <a:spcPct val="115000"/>
              </a:lnSpc>
              <a:spcBef>
                <a:spcPts val="900"/>
              </a:spcBef>
              <a:spcAft>
                <a:spcPts val="0"/>
              </a:spcAft>
              <a:buNone/>
            </a:pPr>
            <a:r>
              <a:rPr b="1" lang="en" sz="1200">
                <a:latin typeface="Merriweather"/>
                <a:ea typeface="Merriweather"/>
                <a:cs typeface="Merriweather"/>
                <a:sym typeface="Merriweather"/>
              </a:rPr>
              <a:t>Each team member is responsible for:</a:t>
            </a:r>
            <a:endParaRPr b="1" sz="1200">
              <a:latin typeface="Merriweather"/>
              <a:ea typeface="Merriweather"/>
              <a:cs typeface="Merriweather"/>
              <a:sym typeface="Merriweather"/>
            </a:endParaRPr>
          </a:p>
          <a:p>
            <a:pPr indent="0" lvl="0" marL="0" rtl="0" algn="just">
              <a:lnSpc>
                <a:spcPct val="115000"/>
              </a:lnSpc>
              <a:spcBef>
                <a:spcPts val="800"/>
              </a:spcBef>
              <a:spcAft>
                <a:spcPts val="0"/>
              </a:spcAft>
              <a:buNone/>
            </a:pPr>
            <a:r>
              <a:rPr b="1" lang="en" sz="1200">
                <a:latin typeface="Merriweather"/>
                <a:ea typeface="Merriweather"/>
                <a:cs typeface="Merriweather"/>
                <a:sym typeface="Merriweather"/>
              </a:rPr>
              <a:t>•Engaging in research efforts, gathering relevant literature and exploring </a:t>
            </a:r>
            <a:r>
              <a:rPr b="1" lang="en" sz="1200">
                <a:latin typeface="Merriweather"/>
                <a:ea typeface="Merriweather"/>
                <a:cs typeface="Merriweather"/>
                <a:sym typeface="Merriweather"/>
              </a:rPr>
              <a:t>innovative technologies</a:t>
            </a:r>
            <a:r>
              <a:rPr b="1" lang="en" sz="1200">
                <a:latin typeface="Merriweather"/>
                <a:ea typeface="Merriweather"/>
                <a:cs typeface="Merriweather"/>
                <a:sym typeface="Merriweather"/>
              </a:rPr>
              <a:t>.</a:t>
            </a:r>
            <a:endParaRPr b="1" sz="1200">
              <a:latin typeface="Merriweather"/>
              <a:ea typeface="Merriweather"/>
              <a:cs typeface="Merriweather"/>
              <a:sym typeface="Merriweather"/>
            </a:endParaRPr>
          </a:p>
          <a:p>
            <a:pPr indent="0" lvl="0" marL="0" rtl="0" algn="just">
              <a:lnSpc>
                <a:spcPct val="115000"/>
              </a:lnSpc>
              <a:spcBef>
                <a:spcPts val="800"/>
              </a:spcBef>
              <a:spcAft>
                <a:spcPts val="0"/>
              </a:spcAft>
              <a:buNone/>
            </a:pPr>
            <a:r>
              <a:rPr b="1" lang="en" sz="1200">
                <a:latin typeface="Merriweather"/>
                <a:ea typeface="Merriweather"/>
                <a:cs typeface="Merriweather"/>
                <a:sym typeface="Merriweather"/>
              </a:rPr>
              <a:t>•Participating in developing a comprehensive plan for the project, aligning with </a:t>
            </a:r>
            <a:r>
              <a:rPr b="1" lang="en" sz="1200">
                <a:latin typeface="Merriweather"/>
                <a:ea typeface="Merriweather"/>
                <a:cs typeface="Merriweather"/>
                <a:sym typeface="Merriweather"/>
              </a:rPr>
              <a:t>objectives and</a:t>
            </a:r>
            <a:r>
              <a:rPr b="1" lang="en" sz="1200">
                <a:latin typeface="Merriweather"/>
                <a:ea typeface="Merriweather"/>
                <a:cs typeface="Merriweather"/>
                <a:sym typeface="Merriweather"/>
              </a:rPr>
              <a:t> incorporating research insights.</a:t>
            </a:r>
            <a:endParaRPr b="1" sz="1200">
              <a:latin typeface="Merriweather"/>
              <a:ea typeface="Merriweather"/>
              <a:cs typeface="Merriweather"/>
              <a:sym typeface="Merriweather"/>
            </a:endParaRPr>
          </a:p>
          <a:p>
            <a:pPr indent="0" lvl="0" marL="0" rtl="0" algn="just">
              <a:lnSpc>
                <a:spcPct val="115000"/>
              </a:lnSpc>
              <a:spcBef>
                <a:spcPts val="800"/>
              </a:spcBef>
              <a:spcAft>
                <a:spcPts val="0"/>
              </a:spcAft>
              <a:buNone/>
            </a:pPr>
            <a:r>
              <a:rPr b="1" lang="en" sz="1200">
                <a:latin typeface="Merriweather"/>
                <a:ea typeface="Merriweather"/>
                <a:cs typeface="Merriweather"/>
                <a:sym typeface="Merriweather"/>
              </a:rPr>
              <a:t>•Taking part in the development phase, overseeing the creation of software components </a:t>
            </a:r>
            <a:r>
              <a:rPr b="1" lang="en" sz="1200">
                <a:latin typeface="Merriweather"/>
                <a:ea typeface="Merriweather"/>
                <a:cs typeface="Merriweather"/>
                <a:sym typeface="Merriweather"/>
              </a:rPr>
              <a:t>and resolving</a:t>
            </a:r>
            <a:r>
              <a:rPr b="1" lang="en" sz="1200">
                <a:latin typeface="Merriweather"/>
                <a:ea typeface="Merriweather"/>
                <a:cs typeface="Merriweather"/>
                <a:sym typeface="Merriweather"/>
              </a:rPr>
              <a:t> technical challenges.</a:t>
            </a:r>
            <a:endParaRPr b="1" sz="1200">
              <a:latin typeface="Merriweather"/>
              <a:ea typeface="Merriweather"/>
              <a:cs typeface="Merriweather"/>
              <a:sym typeface="Merriweather"/>
            </a:endParaRPr>
          </a:p>
          <a:p>
            <a:pPr indent="0" lvl="0" marL="0" rtl="0" algn="just">
              <a:lnSpc>
                <a:spcPct val="115000"/>
              </a:lnSpc>
              <a:spcBef>
                <a:spcPts val="800"/>
              </a:spcBef>
              <a:spcAft>
                <a:spcPts val="0"/>
              </a:spcAft>
              <a:buNone/>
            </a:pPr>
            <a:r>
              <a:rPr b="1" lang="en" sz="1200">
                <a:latin typeface="Merriweather"/>
                <a:ea typeface="Merriweather"/>
                <a:cs typeface="Merriweather"/>
                <a:sym typeface="Merriweather"/>
              </a:rPr>
              <a:t>•Contributing to testing activities, ensuring the quality of deliverables and addressing </a:t>
            </a:r>
            <a:r>
              <a:rPr b="1" lang="en" sz="1200">
                <a:latin typeface="Merriweather"/>
                <a:ea typeface="Merriweather"/>
                <a:cs typeface="Merriweather"/>
                <a:sym typeface="Merriweather"/>
              </a:rPr>
              <a:t>any issues</a:t>
            </a:r>
            <a:r>
              <a:rPr b="1" lang="en" sz="1200">
                <a:latin typeface="Merriweather"/>
                <a:ea typeface="Merriweather"/>
                <a:cs typeface="Merriweather"/>
                <a:sym typeface="Merriweather"/>
              </a:rPr>
              <a:t> identified during testing.</a:t>
            </a:r>
            <a:endParaRPr b="1" sz="1200">
              <a:latin typeface="Merriweather"/>
              <a:ea typeface="Merriweather"/>
              <a:cs typeface="Merriweather"/>
              <a:sym typeface="Merriweather"/>
            </a:endParaRPr>
          </a:p>
          <a:p>
            <a:pPr indent="0" lvl="0" marL="0" rtl="0" algn="just">
              <a:lnSpc>
                <a:spcPct val="115000"/>
              </a:lnSpc>
              <a:spcBef>
                <a:spcPts val="800"/>
              </a:spcBef>
              <a:spcAft>
                <a:spcPts val="0"/>
              </a:spcAft>
              <a:buNone/>
            </a:pPr>
            <a:r>
              <a:rPr b="1" lang="en" sz="1200">
                <a:latin typeface="Merriweather"/>
                <a:ea typeface="Merriweather"/>
                <a:cs typeface="Merriweather"/>
                <a:sym typeface="Merriweather"/>
              </a:rPr>
              <a:t>•Share responsibility for project management and coordination, organizing meetings </a:t>
            </a:r>
            <a:r>
              <a:rPr b="1" lang="en" sz="1200">
                <a:latin typeface="Merriweather"/>
                <a:ea typeface="Merriweather"/>
                <a:cs typeface="Merriweather"/>
                <a:sym typeface="Merriweather"/>
              </a:rPr>
              <a:t>and monitoring</a:t>
            </a:r>
            <a:r>
              <a:rPr b="1" lang="en" sz="1200">
                <a:latin typeface="Merriweather"/>
                <a:ea typeface="Merriweather"/>
                <a:cs typeface="Merriweather"/>
                <a:sym typeface="Merriweather"/>
              </a:rPr>
              <a:t> progress.</a:t>
            </a:r>
            <a:endParaRPr b="1" sz="1200">
              <a:latin typeface="Merriweather"/>
              <a:ea typeface="Merriweather"/>
              <a:cs typeface="Merriweather"/>
              <a:sym typeface="Merriweath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90" name="Shape 290"/>
        <p:cNvGrpSpPr/>
        <p:nvPr/>
      </p:nvGrpSpPr>
      <p:grpSpPr>
        <a:xfrm>
          <a:off x="0" y="0"/>
          <a:ext cx="0" cy="0"/>
          <a:chOff x="0" y="0"/>
          <a:chExt cx="0" cy="0"/>
        </a:xfrm>
      </p:grpSpPr>
      <p:sp>
        <p:nvSpPr>
          <p:cNvPr id="291" name="Google Shape;291;p46"/>
          <p:cNvSpPr txBox="1"/>
          <p:nvPr>
            <p:ph type="title"/>
          </p:nvPr>
        </p:nvSpPr>
        <p:spPr>
          <a:xfrm>
            <a:off x="624615" y="-449649"/>
            <a:ext cx="7939200" cy="1006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2100"/>
              <a:t>UAV </a:t>
            </a:r>
            <a:r>
              <a:rPr b="1" lang="en" sz="2100"/>
              <a:t>Aggregation Model</a:t>
            </a:r>
            <a:endParaRPr b="1" sz="2100">
              <a:latin typeface="Merriweather"/>
              <a:ea typeface="Merriweather"/>
              <a:cs typeface="Merriweather"/>
              <a:sym typeface="Merriweather"/>
            </a:endParaRPr>
          </a:p>
        </p:txBody>
      </p:sp>
      <p:sp>
        <p:nvSpPr>
          <p:cNvPr id="292" name="Google Shape;292;p46"/>
          <p:cNvSpPr txBox="1"/>
          <p:nvPr>
            <p:ph idx="2" type="body"/>
          </p:nvPr>
        </p:nvSpPr>
        <p:spPr>
          <a:xfrm>
            <a:off x="4699600" y="427450"/>
            <a:ext cx="4274400" cy="4530600"/>
          </a:xfrm>
          <a:prstGeom prst="rect">
            <a:avLst/>
          </a:prstGeom>
          <a:noFill/>
          <a:ln>
            <a:noFill/>
          </a:ln>
        </p:spPr>
        <p:txBody>
          <a:bodyPr anchorCtr="0" anchor="t" bIns="34275" lIns="68575" spcFirstLastPara="1" rIns="68575" wrap="square" tIns="34275">
            <a:noAutofit/>
          </a:bodyPr>
          <a:lstStyle/>
          <a:p>
            <a:pPr indent="-69850" lvl="0" marL="0" rtl="0" algn="just">
              <a:lnSpc>
                <a:spcPct val="150000"/>
              </a:lnSpc>
              <a:spcBef>
                <a:spcPts val="800"/>
              </a:spcBef>
              <a:spcAft>
                <a:spcPts val="0"/>
              </a:spcAft>
              <a:buSzPts val="1100"/>
              <a:buFont typeface="Arial"/>
              <a:buChar char="•"/>
            </a:pPr>
            <a:r>
              <a:rPr b="1" lang="en" sz="1100">
                <a:solidFill>
                  <a:srgbClr val="000000"/>
                </a:solidFill>
                <a:latin typeface="Merriweather"/>
                <a:ea typeface="Merriweather"/>
                <a:cs typeface="Merriweather"/>
                <a:sym typeface="Merriweather"/>
              </a:rPr>
              <a:t>Aggregation Model Overview:</a:t>
            </a:r>
            <a:r>
              <a:rPr lang="en" sz="1100">
                <a:solidFill>
                  <a:srgbClr val="000000"/>
                </a:solidFill>
                <a:latin typeface="Merriweather"/>
                <a:ea typeface="Merriweather"/>
                <a:cs typeface="Merriweather"/>
                <a:sym typeface="Merriweather"/>
              </a:rPr>
              <a:t> The aggregation model consolidates the results from the six detection models, counting the objects and classifying them by severity (low, moderate, high) for effective prioritization.</a:t>
            </a:r>
            <a:endParaRPr sz="1100">
              <a:solidFill>
                <a:srgbClr val="000000"/>
              </a:solidFill>
              <a:latin typeface="Merriweather"/>
              <a:ea typeface="Merriweather"/>
              <a:cs typeface="Merriweather"/>
              <a:sym typeface="Merriweather"/>
            </a:endParaRPr>
          </a:p>
          <a:p>
            <a:pPr indent="-69850" lvl="0" marL="0" rtl="0" algn="just">
              <a:lnSpc>
                <a:spcPct val="150000"/>
              </a:lnSpc>
              <a:spcBef>
                <a:spcPts val="800"/>
              </a:spcBef>
              <a:spcAft>
                <a:spcPts val="0"/>
              </a:spcAft>
              <a:buSzPts val="1100"/>
              <a:buFont typeface="Arial"/>
              <a:buChar char="•"/>
            </a:pPr>
            <a:r>
              <a:rPr b="1" lang="en" sz="1100">
                <a:solidFill>
                  <a:srgbClr val="000000"/>
                </a:solidFill>
                <a:latin typeface="Merriweather"/>
                <a:ea typeface="Merriweather"/>
                <a:cs typeface="Merriweather"/>
                <a:sym typeface="Merriweather"/>
              </a:rPr>
              <a:t>Data Organization by Severity Levels:</a:t>
            </a:r>
            <a:r>
              <a:rPr lang="en" sz="1100">
                <a:solidFill>
                  <a:srgbClr val="000000"/>
                </a:solidFill>
                <a:latin typeface="Merriweather"/>
                <a:ea typeface="Merriweather"/>
                <a:cs typeface="Merriweather"/>
                <a:sym typeface="Merriweather"/>
              </a:rPr>
              <a:t> It organizes the detected objects into severity categories, helping to identify the most critical areas requiring immediate attention.</a:t>
            </a:r>
            <a:endParaRPr sz="1100">
              <a:solidFill>
                <a:srgbClr val="000000"/>
              </a:solidFill>
              <a:latin typeface="Merriweather"/>
              <a:ea typeface="Merriweather"/>
              <a:cs typeface="Merriweather"/>
              <a:sym typeface="Merriweather"/>
            </a:endParaRPr>
          </a:p>
          <a:p>
            <a:pPr indent="-69850" lvl="0" marL="0" rtl="0" algn="just">
              <a:lnSpc>
                <a:spcPct val="150000"/>
              </a:lnSpc>
              <a:spcBef>
                <a:spcPts val="800"/>
              </a:spcBef>
              <a:spcAft>
                <a:spcPts val="0"/>
              </a:spcAft>
              <a:buSzPts val="1100"/>
              <a:buFont typeface="Arial"/>
              <a:buChar char="•"/>
            </a:pPr>
            <a:r>
              <a:rPr b="1" lang="en" sz="1100">
                <a:solidFill>
                  <a:srgbClr val="000000"/>
                </a:solidFill>
                <a:latin typeface="Merriweather"/>
                <a:ea typeface="Merriweather"/>
                <a:cs typeface="Merriweather"/>
                <a:sym typeface="Merriweather"/>
              </a:rPr>
              <a:t>Visualization of Aggregated Data on Map: </a:t>
            </a:r>
            <a:r>
              <a:rPr lang="en" sz="1100">
                <a:solidFill>
                  <a:srgbClr val="000000"/>
                </a:solidFill>
                <a:latin typeface="Merriweather"/>
                <a:ea typeface="Merriweather"/>
                <a:cs typeface="Merriweather"/>
                <a:sym typeface="Merriweather"/>
              </a:rPr>
              <a:t>The aggregated data is visually represented on a map, where different colors indicate varying severity levels (low, moderate, high) of detected objects.</a:t>
            </a:r>
            <a:endParaRPr sz="1100">
              <a:solidFill>
                <a:srgbClr val="000000"/>
              </a:solidFill>
              <a:latin typeface="Merriweather"/>
              <a:ea typeface="Merriweather"/>
              <a:cs typeface="Merriweather"/>
              <a:sym typeface="Merriweather"/>
            </a:endParaRPr>
          </a:p>
          <a:p>
            <a:pPr indent="-69850" lvl="0" marL="0" rtl="0" algn="just">
              <a:lnSpc>
                <a:spcPct val="150000"/>
              </a:lnSpc>
              <a:spcBef>
                <a:spcPts val="800"/>
              </a:spcBef>
              <a:spcAft>
                <a:spcPts val="0"/>
              </a:spcAft>
              <a:buClr>
                <a:srgbClr val="000000"/>
              </a:buClr>
              <a:buSzPts val="1100"/>
              <a:buFont typeface="Merriweather"/>
              <a:buChar char="•"/>
            </a:pPr>
            <a:r>
              <a:rPr b="1" lang="en" sz="1100">
                <a:solidFill>
                  <a:srgbClr val="000000"/>
                </a:solidFill>
                <a:latin typeface="Merriweather"/>
                <a:ea typeface="Merriweather"/>
                <a:cs typeface="Merriweather"/>
                <a:sym typeface="Merriweather"/>
              </a:rPr>
              <a:t>Color-Coded Severity Representation: </a:t>
            </a:r>
            <a:r>
              <a:rPr lang="en" sz="1100">
                <a:solidFill>
                  <a:srgbClr val="000000"/>
                </a:solidFill>
                <a:latin typeface="Merriweather"/>
                <a:ea typeface="Merriweather"/>
                <a:cs typeface="Merriweather"/>
                <a:sym typeface="Merriweather"/>
              </a:rPr>
              <a:t>The map uses color codes to highlight areas with different severity levels, enabling quick identification of critical regions that need attention.</a:t>
            </a:r>
            <a:endParaRPr sz="1100">
              <a:solidFill>
                <a:srgbClr val="000000"/>
              </a:solidFill>
              <a:latin typeface="Merriweather"/>
              <a:ea typeface="Merriweather"/>
              <a:cs typeface="Merriweather"/>
              <a:sym typeface="Merriweather"/>
            </a:endParaRPr>
          </a:p>
          <a:p>
            <a:pPr indent="-69850" lvl="0" marL="0" rtl="0" algn="just">
              <a:lnSpc>
                <a:spcPct val="150000"/>
              </a:lnSpc>
              <a:spcBef>
                <a:spcPts val="800"/>
              </a:spcBef>
              <a:spcAft>
                <a:spcPts val="0"/>
              </a:spcAft>
              <a:buClr>
                <a:srgbClr val="000000"/>
              </a:buClr>
              <a:buSzPts val="1100"/>
              <a:buFont typeface="Merriweather"/>
              <a:buChar char="•"/>
            </a:pPr>
            <a:r>
              <a:t/>
            </a:r>
            <a:endParaRPr sz="1100">
              <a:solidFill>
                <a:srgbClr val="000000"/>
              </a:solidFill>
              <a:latin typeface="Merriweather"/>
              <a:ea typeface="Merriweather"/>
              <a:cs typeface="Merriweather"/>
              <a:sym typeface="Merriweather"/>
            </a:endParaRPr>
          </a:p>
        </p:txBody>
      </p:sp>
      <p:pic>
        <p:nvPicPr>
          <p:cNvPr id="293" name="Google Shape;293;p46"/>
          <p:cNvPicPr preferRelativeResize="0"/>
          <p:nvPr/>
        </p:nvPicPr>
        <p:blipFill rotWithShape="1">
          <a:blip r:embed="rId3">
            <a:alphaModFix/>
          </a:blip>
          <a:srcRect b="4595" l="34499" r="0" t="16171"/>
          <a:stretch/>
        </p:blipFill>
        <p:spPr>
          <a:xfrm>
            <a:off x="366375" y="885425"/>
            <a:ext cx="4333226" cy="4072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97" name="Shape 297"/>
        <p:cNvGrpSpPr/>
        <p:nvPr/>
      </p:nvGrpSpPr>
      <p:grpSpPr>
        <a:xfrm>
          <a:off x="0" y="0"/>
          <a:ext cx="0" cy="0"/>
          <a:chOff x="0" y="0"/>
          <a:chExt cx="0" cy="0"/>
        </a:xfrm>
      </p:grpSpPr>
      <p:sp>
        <p:nvSpPr>
          <p:cNvPr id="298" name="Google Shape;298;p47"/>
          <p:cNvSpPr txBox="1"/>
          <p:nvPr>
            <p:ph type="title"/>
          </p:nvPr>
        </p:nvSpPr>
        <p:spPr>
          <a:xfrm>
            <a:off x="233775" y="333775"/>
            <a:ext cx="8435100" cy="422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500"/>
              <a:buFont typeface="Merriweather"/>
              <a:buNone/>
            </a:pPr>
            <a:r>
              <a:rPr b="1" lang="en" sz="3000">
                <a:latin typeface="Merriweather"/>
                <a:ea typeface="Merriweather"/>
                <a:cs typeface="Merriweather"/>
                <a:sym typeface="Merriweather"/>
              </a:rPr>
              <a:t>Sample Model and Data flow pipeline</a:t>
            </a:r>
            <a:endParaRPr b="1" sz="3000">
              <a:latin typeface="Merriweather"/>
              <a:ea typeface="Merriweather"/>
              <a:cs typeface="Merriweather"/>
              <a:sym typeface="Merriweather"/>
            </a:endParaRPr>
          </a:p>
        </p:txBody>
      </p:sp>
      <p:pic>
        <p:nvPicPr>
          <p:cNvPr id="299" name="Google Shape;299;p47"/>
          <p:cNvPicPr preferRelativeResize="0"/>
          <p:nvPr/>
        </p:nvPicPr>
        <p:blipFill rotWithShape="1">
          <a:blip r:embed="rId3">
            <a:alphaModFix/>
          </a:blip>
          <a:srcRect b="0" l="0" r="0" t="0"/>
          <a:stretch/>
        </p:blipFill>
        <p:spPr>
          <a:xfrm>
            <a:off x="769408" y="1068382"/>
            <a:ext cx="7745942" cy="359225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03" name="Shape 303"/>
        <p:cNvGrpSpPr/>
        <p:nvPr/>
      </p:nvGrpSpPr>
      <p:grpSpPr>
        <a:xfrm>
          <a:off x="0" y="0"/>
          <a:ext cx="0" cy="0"/>
          <a:chOff x="0" y="0"/>
          <a:chExt cx="0" cy="0"/>
        </a:xfrm>
      </p:grpSpPr>
      <p:sp>
        <p:nvSpPr>
          <p:cNvPr id="304" name="Google Shape;304;p48"/>
          <p:cNvSpPr txBox="1"/>
          <p:nvPr>
            <p:ph idx="1" type="body"/>
          </p:nvPr>
        </p:nvSpPr>
        <p:spPr>
          <a:xfrm>
            <a:off x="612450" y="208674"/>
            <a:ext cx="7940343" cy="1588181"/>
          </a:xfrm>
          <a:prstGeom prst="rect">
            <a:avLst/>
          </a:prstGeom>
          <a:noFill/>
          <a:ln>
            <a:noFill/>
          </a:ln>
        </p:spPr>
        <p:txBody>
          <a:bodyPr anchorCtr="0" anchor="t" bIns="34275" lIns="68575" spcFirstLastPara="1" rIns="68575" wrap="square" tIns="34275">
            <a:normAutofit/>
          </a:bodyPr>
          <a:lstStyle/>
          <a:p>
            <a:pPr indent="-38100" lvl="0" marL="177800" rtl="0" algn="just">
              <a:lnSpc>
                <a:spcPct val="150000"/>
              </a:lnSpc>
              <a:spcBef>
                <a:spcPts val="0"/>
              </a:spcBef>
              <a:spcAft>
                <a:spcPts val="0"/>
              </a:spcAft>
              <a:buClr>
                <a:schemeClr val="dk1"/>
              </a:buClr>
              <a:buSzPts val="2500"/>
              <a:buNone/>
            </a:pPr>
            <a:r>
              <a:rPr b="1" lang="en" sz="1200">
                <a:latin typeface="Merriweather"/>
                <a:ea typeface="Merriweather"/>
                <a:cs typeface="Merriweather"/>
                <a:sym typeface="Merriweather"/>
              </a:rPr>
              <a:t>Stage 1: The system identifies the obstacle type and dynamically activates the specific model tailored for that category.</a:t>
            </a:r>
            <a:endParaRPr b="1" sz="1200">
              <a:latin typeface="Merriweather"/>
              <a:ea typeface="Merriweather"/>
              <a:cs typeface="Merriweather"/>
              <a:sym typeface="Merriweather"/>
            </a:endParaRPr>
          </a:p>
          <a:p>
            <a:pPr indent="-38100" lvl="0" marL="177800" rtl="0" algn="just">
              <a:lnSpc>
                <a:spcPct val="150000"/>
              </a:lnSpc>
              <a:spcBef>
                <a:spcPts val="800"/>
              </a:spcBef>
              <a:spcAft>
                <a:spcPts val="0"/>
              </a:spcAft>
              <a:buClr>
                <a:schemeClr val="dk1"/>
              </a:buClr>
              <a:buSzPts val="2500"/>
              <a:buNone/>
            </a:pPr>
            <a:r>
              <a:rPr b="1" lang="en" sz="1200">
                <a:latin typeface="Merriweather"/>
                <a:ea typeface="Merriweather"/>
                <a:cs typeface="Merriweather"/>
                <a:sym typeface="Merriweather"/>
              </a:rPr>
              <a:t>Stage 2: Distinct models, each trained exclusively on their respective categories, perform severity classification. The models demonstrate strong performance, as evidenced by high mAP scores.</a:t>
            </a:r>
            <a:endParaRPr b="1" sz="1200">
              <a:latin typeface="Merriweather"/>
              <a:ea typeface="Merriweather"/>
              <a:cs typeface="Merriweather"/>
              <a:sym typeface="Merriweather"/>
            </a:endParaRPr>
          </a:p>
          <a:p>
            <a:pPr indent="-38100" lvl="0" marL="177800" rtl="0" algn="l">
              <a:lnSpc>
                <a:spcPct val="90000"/>
              </a:lnSpc>
              <a:spcBef>
                <a:spcPts val="800"/>
              </a:spcBef>
              <a:spcAft>
                <a:spcPts val="1200"/>
              </a:spcAft>
              <a:buClr>
                <a:schemeClr val="dk1"/>
              </a:buClr>
              <a:buSzPts val="2100"/>
              <a:buNone/>
            </a:pPr>
            <a:r>
              <a:t/>
            </a:r>
            <a:endParaRPr b="1" sz="1200">
              <a:latin typeface="Merriweather"/>
              <a:ea typeface="Merriweather"/>
              <a:cs typeface="Merriweather"/>
              <a:sym typeface="Merriweather"/>
            </a:endParaRPr>
          </a:p>
        </p:txBody>
      </p:sp>
      <p:pic>
        <p:nvPicPr>
          <p:cNvPr id="305" name="Google Shape;305;p48"/>
          <p:cNvPicPr preferRelativeResize="0"/>
          <p:nvPr/>
        </p:nvPicPr>
        <p:blipFill rotWithShape="1">
          <a:blip r:embed="rId3">
            <a:alphaModFix/>
          </a:blip>
          <a:srcRect b="0" l="0" r="0" t="0"/>
          <a:stretch/>
        </p:blipFill>
        <p:spPr>
          <a:xfrm>
            <a:off x="2412763" y="3589298"/>
            <a:ext cx="1385887" cy="1393031"/>
          </a:xfrm>
          <a:prstGeom prst="rect">
            <a:avLst/>
          </a:prstGeom>
          <a:noFill/>
          <a:ln>
            <a:noFill/>
          </a:ln>
        </p:spPr>
      </p:pic>
      <p:pic>
        <p:nvPicPr>
          <p:cNvPr id="306" name="Google Shape;306;p48"/>
          <p:cNvPicPr preferRelativeResize="0"/>
          <p:nvPr/>
        </p:nvPicPr>
        <p:blipFill rotWithShape="1">
          <a:blip r:embed="rId4">
            <a:alphaModFix/>
          </a:blip>
          <a:srcRect b="0" l="0" r="0" t="0"/>
          <a:stretch/>
        </p:blipFill>
        <p:spPr>
          <a:xfrm>
            <a:off x="3919148" y="3582155"/>
            <a:ext cx="1385888" cy="1407319"/>
          </a:xfrm>
          <a:prstGeom prst="rect">
            <a:avLst/>
          </a:prstGeom>
          <a:noFill/>
          <a:ln>
            <a:noFill/>
          </a:ln>
        </p:spPr>
      </p:pic>
      <p:pic>
        <p:nvPicPr>
          <p:cNvPr id="307" name="Google Shape;307;p48"/>
          <p:cNvPicPr preferRelativeResize="0"/>
          <p:nvPr/>
        </p:nvPicPr>
        <p:blipFill rotWithShape="1">
          <a:blip r:embed="rId5">
            <a:alphaModFix/>
          </a:blip>
          <a:srcRect b="0" l="0" r="0" t="0"/>
          <a:stretch/>
        </p:blipFill>
        <p:spPr>
          <a:xfrm>
            <a:off x="5425536" y="3582155"/>
            <a:ext cx="1360885" cy="1360885"/>
          </a:xfrm>
          <a:prstGeom prst="rect">
            <a:avLst/>
          </a:prstGeom>
          <a:noFill/>
          <a:ln>
            <a:noFill/>
          </a:ln>
        </p:spPr>
      </p:pic>
      <p:pic>
        <p:nvPicPr>
          <p:cNvPr id="308" name="Google Shape;308;p48"/>
          <p:cNvPicPr preferRelativeResize="0"/>
          <p:nvPr/>
        </p:nvPicPr>
        <p:blipFill rotWithShape="1">
          <a:blip r:embed="rId6">
            <a:alphaModFix/>
          </a:blip>
          <a:srcRect b="0" l="0" r="0" t="0"/>
          <a:stretch/>
        </p:blipFill>
        <p:spPr>
          <a:xfrm>
            <a:off x="2352512" y="1883615"/>
            <a:ext cx="1446137" cy="1588181"/>
          </a:xfrm>
          <a:prstGeom prst="rect">
            <a:avLst/>
          </a:prstGeom>
          <a:noFill/>
          <a:ln>
            <a:noFill/>
          </a:ln>
        </p:spPr>
      </p:pic>
      <p:pic>
        <p:nvPicPr>
          <p:cNvPr id="309" name="Google Shape;309;p48"/>
          <p:cNvPicPr preferRelativeResize="0"/>
          <p:nvPr/>
        </p:nvPicPr>
        <p:blipFill rotWithShape="1">
          <a:blip r:embed="rId7">
            <a:alphaModFix/>
          </a:blip>
          <a:srcRect b="0" l="0" r="0" t="0"/>
          <a:stretch/>
        </p:blipFill>
        <p:spPr>
          <a:xfrm>
            <a:off x="3858899" y="1820918"/>
            <a:ext cx="1446138" cy="1650878"/>
          </a:xfrm>
          <a:prstGeom prst="rect">
            <a:avLst/>
          </a:prstGeom>
          <a:noFill/>
          <a:ln>
            <a:noFill/>
          </a:ln>
        </p:spPr>
      </p:pic>
      <p:pic>
        <p:nvPicPr>
          <p:cNvPr id="310" name="Google Shape;310;p48"/>
          <p:cNvPicPr preferRelativeResize="0"/>
          <p:nvPr/>
        </p:nvPicPr>
        <p:blipFill rotWithShape="1">
          <a:blip r:embed="rId8">
            <a:alphaModFix/>
          </a:blip>
          <a:srcRect b="0" l="0" r="0" t="0"/>
          <a:stretch/>
        </p:blipFill>
        <p:spPr>
          <a:xfrm>
            <a:off x="5365286" y="1842485"/>
            <a:ext cx="1446138" cy="162931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14" name="Shape 314"/>
        <p:cNvGrpSpPr/>
        <p:nvPr/>
      </p:nvGrpSpPr>
      <p:grpSpPr>
        <a:xfrm>
          <a:off x="0" y="0"/>
          <a:ext cx="0" cy="0"/>
          <a:chOff x="0" y="0"/>
          <a:chExt cx="0" cy="0"/>
        </a:xfrm>
      </p:grpSpPr>
      <p:sp>
        <p:nvSpPr>
          <p:cNvPr id="315" name="Google Shape;315;p49"/>
          <p:cNvSpPr txBox="1"/>
          <p:nvPr>
            <p:ph type="title"/>
          </p:nvPr>
        </p:nvSpPr>
        <p:spPr>
          <a:xfrm>
            <a:off x="339450" y="231451"/>
            <a:ext cx="7350000" cy="934800"/>
          </a:xfrm>
          <a:prstGeom prst="rect">
            <a:avLst/>
          </a:prstGeom>
          <a:noFill/>
          <a:ln>
            <a:noFill/>
          </a:ln>
        </p:spPr>
        <p:txBody>
          <a:bodyPr anchorCtr="0" anchor="ctr" bIns="34275" lIns="68575" spcFirstLastPara="1" rIns="68575" wrap="square" tIns="34275">
            <a:normAutofit fontScale="90000"/>
          </a:bodyPr>
          <a:lstStyle/>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b="1" lang="en" sz="2200"/>
              <a:t>Category specific Base Models with a Fine-Tuned Model Comparison</a:t>
            </a:r>
            <a:endParaRPr b="1"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lang="en" sz="2200"/>
              <a:t> </a:t>
            </a:r>
            <a:endParaRPr sz="2200"/>
          </a:p>
          <a:p>
            <a:pPr indent="0" lvl="0" marL="0" rtl="0" algn="just">
              <a:lnSpc>
                <a:spcPct val="100000"/>
              </a:lnSpc>
              <a:spcBef>
                <a:spcPts val="0"/>
              </a:spcBef>
              <a:spcAft>
                <a:spcPts val="0"/>
              </a:spcAft>
              <a:buClr>
                <a:schemeClr val="dk1"/>
              </a:buClr>
              <a:buSzPct val="81818"/>
              <a:buFont typeface="Calibri"/>
              <a:buNone/>
            </a:pPr>
            <a:r>
              <a:t/>
            </a:r>
            <a:endParaRPr sz="2200"/>
          </a:p>
        </p:txBody>
      </p:sp>
      <p:sp>
        <p:nvSpPr>
          <p:cNvPr id="316" name="Google Shape;316;p49"/>
          <p:cNvSpPr txBox="1"/>
          <p:nvPr/>
        </p:nvSpPr>
        <p:spPr>
          <a:xfrm>
            <a:off x="1841700" y="789751"/>
            <a:ext cx="5460600" cy="75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1100"/>
              </a:spcBef>
              <a:spcAft>
                <a:spcPts val="0"/>
              </a:spcAft>
              <a:buNone/>
            </a:pPr>
            <a:r>
              <a:rPr b="1" lang="en" sz="1600">
                <a:solidFill>
                  <a:schemeClr val="dk2"/>
                </a:solidFill>
                <a:latin typeface="Merriweather"/>
                <a:ea typeface="Merriweather"/>
                <a:cs typeface="Merriweather"/>
                <a:sym typeface="Merriweather"/>
              </a:rPr>
              <a:t>Model Comparison on mAP-50</a:t>
            </a:r>
            <a:endParaRPr b="1" sz="1600">
              <a:solidFill>
                <a:schemeClr val="dk2"/>
              </a:solidFill>
              <a:latin typeface="Merriweather"/>
              <a:ea typeface="Merriweather"/>
              <a:cs typeface="Merriweather"/>
              <a:sym typeface="Merriweather"/>
            </a:endParaRPr>
          </a:p>
          <a:p>
            <a:pPr indent="0" lvl="0" marL="0" marR="0" rtl="0" algn="l">
              <a:spcBef>
                <a:spcPts val="800"/>
              </a:spcBef>
              <a:spcAft>
                <a:spcPts val="0"/>
              </a:spcAft>
              <a:buNone/>
            </a:pPr>
            <a:r>
              <a:t/>
            </a:r>
            <a:endParaRPr b="1" sz="1000">
              <a:solidFill>
                <a:schemeClr val="dk2"/>
              </a:solidFill>
              <a:latin typeface="DM Sans"/>
              <a:ea typeface="DM Sans"/>
              <a:cs typeface="DM Sans"/>
              <a:sym typeface="DM Sans"/>
            </a:endParaRPr>
          </a:p>
        </p:txBody>
      </p:sp>
      <p:graphicFrame>
        <p:nvGraphicFramePr>
          <p:cNvPr id="317" name="Google Shape;317;p49"/>
          <p:cNvGraphicFramePr/>
          <p:nvPr/>
        </p:nvGraphicFramePr>
        <p:xfrm>
          <a:off x="331076" y="1332186"/>
          <a:ext cx="3000000" cy="3000000"/>
        </p:xfrm>
        <a:graphic>
          <a:graphicData uri="http://schemas.openxmlformats.org/drawingml/2006/table">
            <a:tbl>
              <a:tblPr>
                <a:noFill/>
                <a:tableStyleId>{0A5E23A6-C443-4758-85F2-FEDCC1187D0E}</a:tableStyleId>
              </a:tblPr>
              <a:tblGrid>
                <a:gridCol w="5303500"/>
                <a:gridCol w="1479025"/>
                <a:gridCol w="1604700"/>
              </a:tblGrid>
              <a:tr h="483700">
                <a:tc>
                  <a:txBody>
                    <a:bodyPr/>
                    <a:lstStyle/>
                    <a:p>
                      <a:pPr indent="0" lvl="0" marL="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Model name</a:t>
                      </a:r>
                      <a:endParaRPr b="1" sz="14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Base Model</a:t>
                      </a:r>
                      <a:endParaRPr b="1" sz="14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Fine-tuned Model</a:t>
                      </a:r>
                      <a:endParaRPr b="1" sz="14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1550">
                <a:tc>
                  <a:txBody>
                    <a:bodyPr/>
                    <a:lstStyle/>
                    <a:p>
                      <a:pPr indent="0" lvl="0" marL="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Animal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52%</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90%</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8275">
                <a:tc>
                  <a:txBody>
                    <a:bodyPr/>
                    <a:lstStyle/>
                    <a:p>
                      <a:pPr indent="0" lvl="0" marL="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Accident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71%</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78%</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8275">
                <a:tc>
                  <a:txBody>
                    <a:bodyPr/>
                    <a:lstStyle/>
                    <a:p>
                      <a:pPr indent="0" lvl="0" marL="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Construction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63%</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78%</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8275">
                <a:tc>
                  <a:txBody>
                    <a:bodyPr/>
                    <a:lstStyle/>
                    <a:p>
                      <a:pPr indent="0" lvl="0" marL="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Cracks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59%</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88%</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8275">
                <a:tc>
                  <a:txBody>
                    <a:bodyPr/>
                    <a:lstStyle/>
                    <a:p>
                      <a:pPr indent="0" lvl="0" marL="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Pothole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52%</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85%</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8275">
                <a:tc>
                  <a:txBody>
                    <a:bodyPr/>
                    <a:lstStyle/>
                    <a:p>
                      <a:pPr indent="0" lvl="0" marL="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Garbage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17%</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400" u="none" cap="none" strike="noStrike">
                          <a:latin typeface="Merriweather"/>
                          <a:ea typeface="Merriweather"/>
                          <a:cs typeface="Merriweather"/>
                          <a:sym typeface="Merriweather"/>
                        </a:rPr>
                        <a:t>80%</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1" name="Shape 321"/>
        <p:cNvGrpSpPr/>
        <p:nvPr/>
      </p:nvGrpSpPr>
      <p:grpSpPr>
        <a:xfrm>
          <a:off x="0" y="0"/>
          <a:ext cx="0" cy="0"/>
          <a:chOff x="0" y="0"/>
          <a:chExt cx="0" cy="0"/>
        </a:xfrm>
      </p:grpSpPr>
      <p:sp>
        <p:nvSpPr>
          <p:cNvPr id="322" name="Google Shape;322;p50"/>
          <p:cNvSpPr txBox="1"/>
          <p:nvPr>
            <p:ph type="title"/>
          </p:nvPr>
        </p:nvSpPr>
        <p:spPr>
          <a:xfrm>
            <a:off x="339450" y="231451"/>
            <a:ext cx="7350000" cy="934800"/>
          </a:xfrm>
          <a:prstGeom prst="rect">
            <a:avLst/>
          </a:prstGeom>
          <a:noFill/>
          <a:ln>
            <a:noFill/>
          </a:ln>
        </p:spPr>
        <p:txBody>
          <a:bodyPr anchorCtr="0" anchor="ctr" bIns="34275" lIns="68575" spcFirstLastPara="1" rIns="68575" wrap="square" tIns="34275">
            <a:normAutofit fontScale="90000"/>
          </a:bodyPr>
          <a:lstStyle/>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b="1" lang="en" sz="2200"/>
              <a:t>Base Model with a Fine-Tuned Model Comparison</a:t>
            </a:r>
            <a:endParaRPr b="1" sz="2200"/>
          </a:p>
          <a:p>
            <a:pPr indent="0" lvl="0" marL="0" rtl="0" algn="just">
              <a:lnSpc>
                <a:spcPct val="100000"/>
              </a:lnSpc>
              <a:spcBef>
                <a:spcPts val="0"/>
              </a:spcBef>
              <a:spcAft>
                <a:spcPts val="0"/>
              </a:spcAft>
              <a:buClr>
                <a:schemeClr val="dk1"/>
              </a:buClr>
              <a:buSzPct val="81818"/>
              <a:buFont typeface="Calibri"/>
              <a:buNone/>
            </a:pPr>
            <a:r>
              <a:t/>
            </a:r>
            <a:endParaRPr b="1"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lang="en" sz="2200"/>
              <a:t> </a:t>
            </a:r>
            <a:endParaRPr sz="2200"/>
          </a:p>
          <a:p>
            <a:pPr indent="0" lvl="0" marL="0" rtl="0" algn="just">
              <a:lnSpc>
                <a:spcPct val="100000"/>
              </a:lnSpc>
              <a:spcBef>
                <a:spcPts val="0"/>
              </a:spcBef>
              <a:spcAft>
                <a:spcPts val="0"/>
              </a:spcAft>
              <a:buClr>
                <a:schemeClr val="dk1"/>
              </a:buClr>
              <a:buSzPct val="81818"/>
              <a:buFont typeface="Calibri"/>
              <a:buNone/>
            </a:pPr>
            <a:r>
              <a:t/>
            </a:r>
            <a:endParaRPr sz="2200"/>
          </a:p>
        </p:txBody>
      </p:sp>
      <p:sp>
        <p:nvSpPr>
          <p:cNvPr id="323" name="Google Shape;323;p50"/>
          <p:cNvSpPr txBox="1"/>
          <p:nvPr/>
        </p:nvSpPr>
        <p:spPr>
          <a:xfrm>
            <a:off x="1384281" y="413251"/>
            <a:ext cx="5460600" cy="75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1100"/>
              </a:spcBef>
              <a:spcAft>
                <a:spcPts val="0"/>
              </a:spcAft>
              <a:buNone/>
            </a:pPr>
            <a:r>
              <a:rPr b="1" lang="en" sz="1600">
                <a:solidFill>
                  <a:schemeClr val="dk2"/>
                </a:solidFill>
                <a:latin typeface="Calibri"/>
                <a:ea typeface="Calibri"/>
                <a:cs typeface="Calibri"/>
                <a:sym typeface="Calibri"/>
              </a:rPr>
              <a:t>Model Comparison on mAP-50</a:t>
            </a:r>
            <a:endParaRPr b="1" sz="1600">
              <a:solidFill>
                <a:schemeClr val="dk2"/>
              </a:solidFill>
              <a:latin typeface="Calibri"/>
              <a:ea typeface="Calibri"/>
              <a:cs typeface="Calibri"/>
              <a:sym typeface="Calibri"/>
            </a:endParaRPr>
          </a:p>
          <a:p>
            <a:pPr indent="0" lvl="0" marL="0" marR="0" rtl="0" algn="l">
              <a:spcBef>
                <a:spcPts val="800"/>
              </a:spcBef>
              <a:spcAft>
                <a:spcPts val="0"/>
              </a:spcAft>
              <a:buNone/>
            </a:pPr>
            <a:r>
              <a:t/>
            </a:r>
            <a:endParaRPr b="1" sz="1000">
              <a:solidFill>
                <a:schemeClr val="dk2"/>
              </a:solidFill>
              <a:latin typeface="DM Sans"/>
              <a:ea typeface="DM Sans"/>
              <a:cs typeface="DM Sans"/>
              <a:sym typeface="DM Sans"/>
            </a:endParaRPr>
          </a:p>
        </p:txBody>
      </p:sp>
      <p:pic>
        <p:nvPicPr>
          <p:cNvPr id="324" name="Google Shape;324;p50"/>
          <p:cNvPicPr preferRelativeResize="0"/>
          <p:nvPr/>
        </p:nvPicPr>
        <p:blipFill rotWithShape="1">
          <a:blip r:embed="rId3">
            <a:alphaModFix/>
          </a:blip>
          <a:srcRect b="0" l="0" r="0" t="0"/>
          <a:stretch/>
        </p:blipFill>
        <p:spPr>
          <a:xfrm>
            <a:off x="502425" y="922634"/>
            <a:ext cx="8302125" cy="39445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8" name="Shape 328"/>
        <p:cNvGrpSpPr/>
        <p:nvPr/>
      </p:nvGrpSpPr>
      <p:grpSpPr>
        <a:xfrm>
          <a:off x="0" y="0"/>
          <a:ext cx="0" cy="0"/>
          <a:chOff x="0" y="0"/>
          <a:chExt cx="0" cy="0"/>
        </a:xfrm>
      </p:grpSpPr>
      <p:sp>
        <p:nvSpPr>
          <p:cNvPr id="329" name="Google Shape;329;p51"/>
          <p:cNvSpPr txBox="1"/>
          <p:nvPr>
            <p:ph type="title"/>
          </p:nvPr>
        </p:nvSpPr>
        <p:spPr>
          <a:xfrm>
            <a:off x="339450" y="231451"/>
            <a:ext cx="7350000" cy="785400"/>
          </a:xfrm>
          <a:prstGeom prst="rect">
            <a:avLst/>
          </a:prstGeom>
          <a:noFill/>
          <a:ln>
            <a:noFill/>
          </a:ln>
        </p:spPr>
        <p:txBody>
          <a:bodyPr anchorCtr="0" anchor="ctr" bIns="34275" lIns="68575" spcFirstLastPara="1" rIns="68575" wrap="square" tIns="34275">
            <a:normAutofit fontScale="90000"/>
          </a:bodyPr>
          <a:lstStyle/>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b="1" lang="en" sz="2200"/>
              <a:t>Model Results – Accuracy and Precision Comparison</a:t>
            </a:r>
            <a:endParaRPr b="1"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lang="en" sz="2200"/>
              <a:t> </a:t>
            </a:r>
            <a:endParaRPr sz="2200"/>
          </a:p>
          <a:p>
            <a:pPr indent="0" lvl="0" marL="0" rtl="0" algn="just">
              <a:lnSpc>
                <a:spcPct val="100000"/>
              </a:lnSpc>
              <a:spcBef>
                <a:spcPts val="0"/>
              </a:spcBef>
              <a:spcAft>
                <a:spcPts val="0"/>
              </a:spcAft>
              <a:buClr>
                <a:schemeClr val="dk1"/>
              </a:buClr>
              <a:buSzPct val="81818"/>
              <a:buFont typeface="Calibri"/>
              <a:buNone/>
            </a:pPr>
            <a:r>
              <a:t/>
            </a:r>
            <a:endParaRPr sz="2200"/>
          </a:p>
        </p:txBody>
      </p:sp>
      <p:sp>
        <p:nvSpPr>
          <p:cNvPr id="330" name="Google Shape;330;p51"/>
          <p:cNvSpPr/>
          <p:nvPr/>
        </p:nvSpPr>
        <p:spPr>
          <a:xfrm>
            <a:off x="2339579" y="2475310"/>
            <a:ext cx="9144000" cy="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br>
              <a:rPr b="0" i="0" lang="en" sz="900" u="none" cap="none" strike="noStrike">
                <a:solidFill>
                  <a:schemeClr val="dk1"/>
                </a:solidFill>
                <a:latin typeface="Arial"/>
                <a:ea typeface="Arial"/>
                <a:cs typeface="Arial"/>
                <a:sym typeface="Arial"/>
              </a:rPr>
            </a:b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Arial"/>
              <a:ea typeface="Arial"/>
              <a:cs typeface="Arial"/>
              <a:sym typeface="Arial"/>
            </a:endParaRPr>
          </a:p>
        </p:txBody>
      </p:sp>
      <p:graphicFrame>
        <p:nvGraphicFramePr>
          <p:cNvPr id="331" name="Google Shape;331;p51"/>
          <p:cNvGraphicFramePr/>
          <p:nvPr/>
        </p:nvGraphicFramePr>
        <p:xfrm>
          <a:off x="543911" y="804050"/>
          <a:ext cx="3000000" cy="3000000"/>
        </p:xfrm>
        <a:graphic>
          <a:graphicData uri="http://schemas.openxmlformats.org/drawingml/2006/table">
            <a:tbl>
              <a:tblPr>
                <a:noFill/>
                <a:tableStyleId>{0A5E23A6-C443-4758-85F2-FEDCC1187D0E}</a:tableStyleId>
              </a:tblPr>
              <a:tblGrid>
                <a:gridCol w="5147375"/>
                <a:gridCol w="1493200"/>
                <a:gridCol w="1620050"/>
              </a:tblGrid>
              <a:tr h="531250">
                <a:tc>
                  <a:txBody>
                    <a:bodyPr/>
                    <a:lstStyle/>
                    <a:p>
                      <a:pPr indent="0" lvl="0" marL="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Model name</a:t>
                      </a:r>
                      <a:endParaRPr b="1" sz="15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en" sz="1500" u="none" cap="none" strike="noStrike">
                          <a:latin typeface="Merriweather"/>
                          <a:ea typeface="Merriweather"/>
                          <a:cs typeface="Merriweather"/>
                          <a:sym typeface="Merriweather"/>
                        </a:rPr>
                        <a:t>Accuracy</a:t>
                      </a:r>
                      <a:endParaRPr b="1" sz="15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Precision</a:t>
                      </a:r>
                      <a:endParaRPr b="1" sz="15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6100">
                <a:tc>
                  <a:txBody>
                    <a:bodyPr/>
                    <a:lstStyle/>
                    <a:p>
                      <a:pPr indent="0" lvl="0" marL="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Animal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77%</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78%</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2225">
                <a:tc>
                  <a:txBody>
                    <a:bodyPr/>
                    <a:lstStyle/>
                    <a:p>
                      <a:pPr indent="0" lvl="0" marL="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Accident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90%</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95%</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2225">
                <a:tc>
                  <a:txBody>
                    <a:bodyPr/>
                    <a:lstStyle/>
                    <a:p>
                      <a:pPr indent="0" lvl="0" marL="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Construction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81%</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80%</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2225">
                <a:tc>
                  <a:txBody>
                    <a:bodyPr/>
                    <a:lstStyle/>
                    <a:p>
                      <a:pPr indent="0" lvl="0" marL="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Cracks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86%</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88%</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2225">
                <a:tc>
                  <a:txBody>
                    <a:bodyPr/>
                    <a:lstStyle/>
                    <a:p>
                      <a:pPr indent="0" lvl="0" marL="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Pothole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87%</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85%</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2225">
                <a:tc>
                  <a:txBody>
                    <a:bodyPr/>
                    <a:lstStyle/>
                    <a:p>
                      <a:pPr indent="0" lvl="0" marL="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Garbage Category specific severity classification Model</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85%</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None/>
                      </a:pPr>
                      <a:r>
                        <a:rPr b="1" lang="en" sz="1500" u="none" cap="none" strike="noStrike">
                          <a:latin typeface="Merriweather"/>
                          <a:ea typeface="Merriweather"/>
                          <a:cs typeface="Merriweather"/>
                          <a:sym typeface="Merriweather"/>
                        </a:rPr>
                        <a:t>81%</a:t>
                      </a:r>
                      <a:endParaRPr b="1" sz="1100">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5" name="Shape 335"/>
        <p:cNvGrpSpPr/>
        <p:nvPr/>
      </p:nvGrpSpPr>
      <p:grpSpPr>
        <a:xfrm>
          <a:off x="0" y="0"/>
          <a:ext cx="0" cy="0"/>
          <a:chOff x="0" y="0"/>
          <a:chExt cx="0" cy="0"/>
        </a:xfrm>
      </p:grpSpPr>
      <p:sp>
        <p:nvSpPr>
          <p:cNvPr id="336" name="Google Shape;336;p52"/>
          <p:cNvSpPr txBox="1"/>
          <p:nvPr>
            <p:ph type="title"/>
          </p:nvPr>
        </p:nvSpPr>
        <p:spPr>
          <a:xfrm>
            <a:off x="339450" y="231451"/>
            <a:ext cx="7350000" cy="934800"/>
          </a:xfrm>
          <a:prstGeom prst="rect">
            <a:avLst/>
          </a:prstGeom>
          <a:noFill/>
          <a:ln>
            <a:noFill/>
          </a:ln>
        </p:spPr>
        <p:txBody>
          <a:bodyPr anchorCtr="0" anchor="ctr" bIns="34275" lIns="68575" spcFirstLastPara="1" rIns="68575" wrap="square" tIns="34275">
            <a:normAutofit fontScale="90000"/>
          </a:bodyPr>
          <a:lstStyle/>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b="1" lang="en" sz="2200"/>
              <a:t>Model Size and Running Time Comparison</a:t>
            </a:r>
            <a:endParaRPr b="1"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lang="en" sz="2200"/>
              <a:t> </a:t>
            </a:r>
            <a:endParaRPr sz="2200"/>
          </a:p>
          <a:p>
            <a:pPr indent="0" lvl="0" marL="0" rtl="0" algn="just">
              <a:lnSpc>
                <a:spcPct val="100000"/>
              </a:lnSpc>
              <a:spcBef>
                <a:spcPts val="0"/>
              </a:spcBef>
              <a:spcAft>
                <a:spcPts val="0"/>
              </a:spcAft>
              <a:buClr>
                <a:schemeClr val="dk1"/>
              </a:buClr>
              <a:buSzPct val="81818"/>
              <a:buFont typeface="Calibri"/>
              <a:buNone/>
            </a:pPr>
            <a:r>
              <a:t/>
            </a:r>
            <a:endParaRPr sz="2200"/>
          </a:p>
        </p:txBody>
      </p:sp>
      <p:pic>
        <p:nvPicPr>
          <p:cNvPr id="337" name="Google Shape;337;p52"/>
          <p:cNvPicPr preferRelativeResize="0"/>
          <p:nvPr/>
        </p:nvPicPr>
        <p:blipFill rotWithShape="1">
          <a:blip r:embed="rId3">
            <a:alphaModFix/>
          </a:blip>
          <a:srcRect b="0" l="0" r="0" t="0"/>
          <a:stretch/>
        </p:blipFill>
        <p:spPr>
          <a:xfrm>
            <a:off x="555839" y="992902"/>
            <a:ext cx="6917221" cy="36724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277225" y="106175"/>
            <a:ext cx="8243400" cy="5889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b="1" lang="en" sz="2400">
                <a:solidFill>
                  <a:srgbClr val="2D3B45"/>
                </a:solidFill>
              </a:rPr>
              <a:t>Web Portal System Development</a:t>
            </a:r>
            <a:endParaRPr b="1" sz="2400">
              <a:solidFill>
                <a:srgbClr val="2D3B45"/>
              </a:solidFill>
            </a:endParaRPr>
          </a:p>
          <a:p>
            <a:pPr indent="0" lvl="0" marL="12700" rtl="0" algn="l">
              <a:lnSpc>
                <a:spcPct val="90000"/>
              </a:lnSpc>
              <a:spcBef>
                <a:spcPts val="0"/>
              </a:spcBef>
              <a:spcAft>
                <a:spcPts val="0"/>
              </a:spcAft>
              <a:buNone/>
            </a:pPr>
            <a:r>
              <a:t/>
            </a:r>
            <a:endParaRPr b="1" sz="2000">
              <a:solidFill>
                <a:schemeClr val="dk1"/>
              </a:solidFill>
            </a:endParaRPr>
          </a:p>
          <a:p>
            <a:pPr indent="-307975" lvl="0" marL="457200" rtl="0" algn="l">
              <a:lnSpc>
                <a:spcPct val="115000"/>
              </a:lnSpc>
              <a:spcBef>
                <a:spcPts val="0"/>
              </a:spcBef>
              <a:spcAft>
                <a:spcPts val="0"/>
              </a:spcAft>
              <a:buClr>
                <a:schemeClr val="dk1"/>
              </a:buClr>
              <a:buSzPct val="100000"/>
              <a:buFont typeface="Merriweather"/>
              <a:buChar char="●"/>
            </a:pPr>
            <a:r>
              <a:rPr b="1" lang="en" sz="1388">
                <a:solidFill>
                  <a:schemeClr val="dk1"/>
                </a:solidFill>
              </a:rPr>
              <a:t>System Use Cases:</a:t>
            </a:r>
            <a:endParaRPr b="1" sz="3488"/>
          </a:p>
        </p:txBody>
      </p:sp>
      <p:pic>
        <p:nvPicPr>
          <p:cNvPr id="343" name="Google Shape;343;p53"/>
          <p:cNvPicPr preferRelativeResize="0"/>
          <p:nvPr/>
        </p:nvPicPr>
        <p:blipFill>
          <a:blip r:embed="rId3">
            <a:alphaModFix/>
          </a:blip>
          <a:stretch>
            <a:fillRect/>
          </a:stretch>
        </p:blipFill>
        <p:spPr>
          <a:xfrm>
            <a:off x="1204425" y="969125"/>
            <a:ext cx="6219574" cy="3570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174800" y="146350"/>
            <a:ext cx="8243400" cy="415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2200">
                <a:solidFill>
                  <a:schemeClr val="dk1"/>
                </a:solidFill>
              </a:rPr>
              <a:t>System Architecture and Infrastructure</a:t>
            </a:r>
            <a:endParaRPr b="1" i="1" sz="2200">
              <a:solidFill>
                <a:schemeClr val="dk1"/>
              </a:solidFill>
            </a:endParaRPr>
          </a:p>
          <a:p>
            <a:pPr indent="0" lvl="0" marL="0" rtl="0" algn="l">
              <a:lnSpc>
                <a:spcPct val="115000"/>
              </a:lnSpc>
              <a:spcBef>
                <a:spcPts val="0"/>
              </a:spcBef>
              <a:spcAft>
                <a:spcPts val="0"/>
              </a:spcAft>
              <a:buNone/>
            </a:pPr>
            <a:r>
              <a:t/>
            </a:r>
            <a:endParaRPr b="1" sz="2000">
              <a:solidFill>
                <a:srgbClr val="2D3B45"/>
              </a:solidFill>
              <a:latin typeface="Corbel"/>
              <a:ea typeface="Corbel"/>
              <a:cs typeface="Corbel"/>
              <a:sym typeface="Corbel"/>
            </a:endParaRPr>
          </a:p>
        </p:txBody>
      </p:sp>
      <p:sp>
        <p:nvSpPr>
          <p:cNvPr id="349" name="Google Shape;349;p54"/>
          <p:cNvSpPr txBox="1"/>
          <p:nvPr/>
        </p:nvSpPr>
        <p:spPr>
          <a:xfrm>
            <a:off x="138225" y="561850"/>
            <a:ext cx="51444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Arial"/>
              <a:buChar char="●"/>
            </a:pPr>
            <a:r>
              <a:rPr b="1" lang="en" sz="1300">
                <a:solidFill>
                  <a:schemeClr val="dk1"/>
                </a:solidFill>
              </a:rPr>
              <a:t>Frontend &amp; Backend System Architecture</a:t>
            </a:r>
            <a:endParaRPr b="1" sz="1200">
              <a:solidFill>
                <a:schemeClr val="dk1"/>
              </a:solidFill>
            </a:endParaRPr>
          </a:p>
        </p:txBody>
      </p:sp>
      <p:pic>
        <p:nvPicPr>
          <p:cNvPr id="350" name="Google Shape;350;p54"/>
          <p:cNvPicPr preferRelativeResize="0"/>
          <p:nvPr/>
        </p:nvPicPr>
        <p:blipFill rotWithShape="1">
          <a:blip r:embed="rId3">
            <a:alphaModFix/>
          </a:blip>
          <a:srcRect b="6472" l="0" r="0" t="0"/>
          <a:stretch/>
        </p:blipFill>
        <p:spPr>
          <a:xfrm>
            <a:off x="114300" y="1602750"/>
            <a:ext cx="8915400" cy="2513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5"/>
          <p:cNvSpPr txBox="1"/>
          <p:nvPr>
            <p:ph type="title"/>
          </p:nvPr>
        </p:nvSpPr>
        <p:spPr>
          <a:xfrm>
            <a:off x="174800" y="146350"/>
            <a:ext cx="8243400" cy="415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2200">
                <a:solidFill>
                  <a:schemeClr val="dk1"/>
                </a:solidFill>
              </a:rPr>
              <a:t>System Architecture and Infrastructure</a:t>
            </a:r>
            <a:endParaRPr i="1" sz="2200">
              <a:solidFill>
                <a:schemeClr val="dk1"/>
              </a:solidFill>
            </a:endParaRPr>
          </a:p>
          <a:p>
            <a:pPr indent="0" lvl="0" marL="0" rtl="0" algn="l">
              <a:lnSpc>
                <a:spcPct val="115000"/>
              </a:lnSpc>
              <a:spcBef>
                <a:spcPts val="0"/>
              </a:spcBef>
              <a:spcAft>
                <a:spcPts val="0"/>
              </a:spcAft>
              <a:buNone/>
            </a:pPr>
            <a:r>
              <a:t/>
            </a:r>
            <a:endParaRPr b="1" sz="2000">
              <a:solidFill>
                <a:srgbClr val="2D3B45"/>
              </a:solidFill>
              <a:latin typeface="Corbel"/>
              <a:ea typeface="Corbel"/>
              <a:cs typeface="Corbel"/>
              <a:sym typeface="Corbel"/>
            </a:endParaRPr>
          </a:p>
        </p:txBody>
      </p:sp>
      <p:sp>
        <p:nvSpPr>
          <p:cNvPr id="356" name="Google Shape;356;p55"/>
          <p:cNvSpPr txBox="1"/>
          <p:nvPr/>
        </p:nvSpPr>
        <p:spPr>
          <a:xfrm>
            <a:off x="138225" y="561850"/>
            <a:ext cx="51444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Arial"/>
              <a:buChar char="●"/>
            </a:pPr>
            <a:r>
              <a:rPr b="1" lang="en" sz="1300">
                <a:solidFill>
                  <a:schemeClr val="dk1"/>
                </a:solidFill>
              </a:rPr>
              <a:t>Frontend &amp; Backend System Architecture</a:t>
            </a:r>
            <a:endParaRPr b="1" sz="1200">
              <a:solidFill>
                <a:schemeClr val="dk1"/>
              </a:solidFill>
            </a:endParaRPr>
          </a:p>
        </p:txBody>
      </p:sp>
      <p:pic>
        <p:nvPicPr>
          <p:cNvPr id="357" name="Google Shape;357;p55"/>
          <p:cNvPicPr preferRelativeResize="0"/>
          <p:nvPr/>
        </p:nvPicPr>
        <p:blipFill>
          <a:blip r:embed="rId3">
            <a:alphaModFix/>
          </a:blip>
          <a:stretch>
            <a:fillRect/>
          </a:stretch>
        </p:blipFill>
        <p:spPr>
          <a:xfrm>
            <a:off x="152400" y="1235150"/>
            <a:ext cx="8512850" cy="375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9950" y="390150"/>
            <a:ext cx="8243400" cy="422100"/>
          </a:xfrm>
          <a:prstGeom prst="rect">
            <a:avLst/>
          </a:prstGeom>
        </p:spPr>
        <p:txBody>
          <a:bodyPr anchorCtr="0" anchor="ctr" bIns="91425" lIns="91425" spcFirstLastPara="1" rIns="91425" wrap="square" tIns="91425">
            <a:noAutofit/>
          </a:bodyPr>
          <a:lstStyle/>
          <a:p>
            <a:pPr indent="0" lvl="0" marL="12700" rtl="0" algn="l">
              <a:lnSpc>
                <a:spcPct val="90000"/>
              </a:lnSpc>
              <a:spcBef>
                <a:spcPts val="0"/>
              </a:spcBef>
              <a:spcAft>
                <a:spcPts val="0"/>
              </a:spcAft>
              <a:buSzPts val="990"/>
              <a:buNone/>
            </a:pPr>
            <a:r>
              <a:rPr b="1" lang="en" sz="3000">
                <a:solidFill>
                  <a:schemeClr val="dk1"/>
                </a:solidFill>
              </a:rPr>
              <a:t>Project Introduction</a:t>
            </a:r>
            <a:endParaRPr b="1" sz="3000">
              <a:solidFill>
                <a:schemeClr val="dk1"/>
              </a:solidFill>
            </a:endParaRPr>
          </a:p>
          <a:p>
            <a:pPr indent="0" lvl="0" marL="0" rtl="0" algn="l">
              <a:spcBef>
                <a:spcPts val="0"/>
              </a:spcBef>
              <a:spcAft>
                <a:spcPts val="0"/>
              </a:spcAft>
              <a:buSzPts val="990"/>
              <a:buNone/>
            </a:pPr>
            <a:r>
              <a:t/>
            </a:r>
            <a:endParaRPr sz="3240"/>
          </a:p>
        </p:txBody>
      </p:sp>
      <p:sp>
        <p:nvSpPr>
          <p:cNvPr id="111" name="Google Shape;111;p20"/>
          <p:cNvSpPr txBox="1"/>
          <p:nvPr/>
        </p:nvSpPr>
        <p:spPr>
          <a:xfrm>
            <a:off x="319950" y="628850"/>
            <a:ext cx="5437800" cy="34272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rgbClr val="212121"/>
              </a:buClr>
              <a:buSzPts val="1100"/>
              <a:buFont typeface="Merriweather"/>
              <a:buChar char="●"/>
            </a:pPr>
            <a:r>
              <a:rPr b="1" lang="en" sz="1100">
                <a:solidFill>
                  <a:srgbClr val="212121"/>
                </a:solidFill>
                <a:latin typeface="Merriweather"/>
                <a:ea typeface="Merriweather"/>
                <a:cs typeface="Merriweather"/>
                <a:sym typeface="Merriweather"/>
              </a:rPr>
              <a:t>The primary goal of this project is to revolutionize urban transportation management by leveraging cutting-edge machine learning techniques.</a:t>
            </a:r>
            <a:endParaRPr b="1" sz="1100">
              <a:solidFill>
                <a:srgbClr val="212121"/>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t/>
            </a:r>
            <a:endParaRPr b="1" sz="1100">
              <a:solidFill>
                <a:srgbClr val="212121"/>
              </a:solidFill>
              <a:latin typeface="Merriweather"/>
              <a:ea typeface="Merriweather"/>
              <a:cs typeface="Merriweather"/>
              <a:sym typeface="Merriweather"/>
            </a:endParaRPr>
          </a:p>
          <a:p>
            <a:pPr indent="-298450" lvl="0" marL="457200" rtl="0" algn="just">
              <a:lnSpc>
                <a:spcPct val="115000"/>
              </a:lnSpc>
              <a:spcBef>
                <a:spcPts val="0"/>
              </a:spcBef>
              <a:spcAft>
                <a:spcPts val="0"/>
              </a:spcAft>
              <a:buClr>
                <a:srgbClr val="212121"/>
              </a:buClr>
              <a:buSzPts val="1100"/>
              <a:buFont typeface="Merriweather"/>
              <a:buChar char="●"/>
            </a:pPr>
            <a:r>
              <a:rPr b="1" lang="en" sz="1100">
                <a:solidFill>
                  <a:srgbClr val="212121"/>
                </a:solidFill>
                <a:latin typeface="Merriweather"/>
                <a:ea typeface="Merriweather"/>
                <a:cs typeface="Merriweather"/>
                <a:sym typeface="Merriweather"/>
              </a:rPr>
              <a:t>Our system focuses on identifying and assessing the severity of road anomalies—such as potholes, cracks, construction activities, wildlife, and illegal dumping—that impact traffic safety and flow.</a:t>
            </a:r>
            <a:endParaRPr b="1" sz="1100">
              <a:solidFill>
                <a:srgbClr val="212121"/>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t/>
            </a:r>
            <a:endParaRPr b="1" sz="1100">
              <a:solidFill>
                <a:srgbClr val="212121"/>
              </a:solidFill>
              <a:latin typeface="Merriweather"/>
              <a:ea typeface="Merriweather"/>
              <a:cs typeface="Merriweather"/>
              <a:sym typeface="Merriweather"/>
            </a:endParaRPr>
          </a:p>
          <a:p>
            <a:pPr indent="-298450" lvl="0" marL="457200" rtl="0" algn="just">
              <a:lnSpc>
                <a:spcPct val="115000"/>
              </a:lnSpc>
              <a:spcBef>
                <a:spcPts val="0"/>
              </a:spcBef>
              <a:spcAft>
                <a:spcPts val="0"/>
              </a:spcAft>
              <a:buClr>
                <a:srgbClr val="212121"/>
              </a:buClr>
              <a:buSzPts val="1100"/>
              <a:buFont typeface="Merriweather"/>
              <a:buChar char="●"/>
            </a:pPr>
            <a:r>
              <a:rPr b="1" lang="en" sz="1100">
                <a:solidFill>
                  <a:srgbClr val="212121"/>
                </a:solidFill>
                <a:latin typeface="Merriweather"/>
                <a:ea typeface="Merriweather"/>
                <a:cs typeface="Merriweather"/>
                <a:sym typeface="Merriweather"/>
              </a:rPr>
              <a:t>By utilizing UAVs for data collection and advanced machine learning models like </a:t>
            </a:r>
            <a:r>
              <a:rPr b="1" lang="en" sz="1100">
                <a:solidFill>
                  <a:srgbClr val="212121"/>
                </a:solidFill>
                <a:latin typeface="Merriweather"/>
                <a:ea typeface="Merriweather"/>
                <a:cs typeface="Merriweather"/>
                <a:sym typeface="Merriweather"/>
              </a:rPr>
              <a:t>YOLO v8</a:t>
            </a:r>
            <a:r>
              <a:rPr b="1" lang="en" sz="1100">
                <a:solidFill>
                  <a:srgbClr val="212121"/>
                </a:solidFill>
                <a:latin typeface="Merriweather"/>
                <a:ea typeface="Merriweather"/>
                <a:cs typeface="Merriweather"/>
                <a:sym typeface="Merriweather"/>
              </a:rPr>
              <a:t>, Faster R-CNN, MB1- SSD and Vision Transformers, we aim to deliver a real-time solution that supports city planners in prioritizing road maintenance tasks.</a:t>
            </a:r>
            <a:endParaRPr b="1" sz="1100">
              <a:solidFill>
                <a:srgbClr val="212121"/>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t/>
            </a:r>
            <a:endParaRPr b="1" sz="1100">
              <a:solidFill>
                <a:srgbClr val="212121"/>
              </a:solidFill>
              <a:latin typeface="Merriweather"/>
              <a:ea typeface="Merriweather"/>
              <a:cs typeface="Merriweather"/>
              <a:sym typeface="Merriweather"/>
            </a:endParaRPr>
          </a:p>
          <a:p>
            <a:pPr indent="-298450" lvl="0" marL="457200" rtl="0" algn="just">
              <a:lnSpc>
                <a:spcPct val="115000"/>
              </a:lnSpc>
              <a:spcBef>
                <a:spcPts val="0"/>
              </a:spcBef>
              <a:spcAft>
                <a:spcPts val="0"/>
              </a:spcAft>
              <a:buClr>
                <a:srgbClr val="212121"/>
              </a:buClr>
              <a:buSzPts val="1100"/>
              <a:buFont typeface="Merriweather"/>
              <a:buChar char="●"/>
            </a:pPr>
            <a:r>
              <a:rPr b="1" lang="en" sz="1100">
                <a:solidFill>
                  <a:srgbClr val="212121"/>
                </a:solidFill>
                <a:latin typeface="Merriweather"/>
                <a:ea typeface="Merriweather"/>
                <a:cs typeface="Merriweather"/>
                <a:sym typeface="Merriweather"/>
              </a:rPr>
              <a:t>Through an intuitive web application, our system offers an interactive dashboard where authorities can visualize anomalies on a city map, filter by severity, and generate actionable insights.</a:t>
            </a:r>
            <a:endParaRPr b="1" sz="1100">
              <a:solidFill>
                <a:srgbClr val="212121"/>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t/>
            </a:r>
            <a:endParaRPr b="1" sz="1100">
              <a:solidFill>
                <a:srgbClr val="212121"/>
              </a:solidFill>
              <a:latin typeface="Merriweather"/>
              <a:ea typeface="Merriweather"/>
              <a:cs typeface="Merriweather"/>
              <a:sym typeface="Merriweather"/>
            </a:endParaRPr>
          </a:p>
          <a:p>
            <a:pPr indent="-298450" lvl="0" marL="457200" rtl="0" algn="just">
              <a:lnSpc>
                <a:spcPct val="115000"/>
              </a:lnSpc>
              <a:spcBef>
                <a:spcPts val="0"/>
              </a:spcBef>
              <a:spcAft>
                <a:spcPts val="0"/>
              </a:spcAft>
              <a:buClr>
                <a:srgbClr val="212121"/>
              </a:buClr>
              <a:buSzPts val="1100"/>
              <a:buFont typeface="Merriweather"/>
              <a:buChar char="●"/>
            </a:pPr>
            <a:r>
              <a:rPr b="1" lang="en" sz="1100">
                <a:solidFill>
                  <a:srgbClr val="212121"/>
                </a:solidFill>
                <a:latin typeface="Merriweather"/>
                <a:ea typeface="Merriweather"/>
                <a:cs typeface="Merriweather"/>
                <a:sym typeface="Merriweather"/>
              </a:rPr>
              <a:t>By providing timely and precise information, our project empowers urban authorities to make informed decisions, ensuring safer and more efficient transportation networks in smart cities.</a:t>
            </a:r>
            <a:endParaRPr b="1" sz="1100">
              <a:solidFill>
                <a:srgbClr val="212121"/>
              </a:solidFill>
              <a:latin typeface="Merriweather"/>
              <a:ea typeface="Merriweather"/>
              <a:cs typeface="Merriweather"/>
              <a:sym typeface="Merriweather"/>
            </a:endParaRPr>
          </a:p>
          <a:p>
            <a:pPr indent="0" lvl="0" marL="457200" rtl="0" algn="just">
              <a:lnSpc>
                <a:spcPct val="115000"/>
              </a:lnSpc>
              <a:spcBef>
                <a:spcPts val="0"/>
              </a:spcBef>
              <a:spcAft>
                <a:spcPts val="0"/>
              </a:spcAft>
              <a:buNone/>
            </a:pPr>
            <a:r>
              <a:t/>
            </a:r>
            <a:endParaRPr b="1" sz="1100">
              <a:solidFill>
                <a:srgbClr val="212121"/>
              </a:solidFill>
              <a:latin typeface="Merriweather"/>
              <a:ea typeface="Merriweather"/>
              <a:cs typeface="Merriweather"/>
              <a:sym typeface="Merriweather"/>
            </a:endParaRPr>
          </a:p>
          <a:p>
            <a:pPr indent="0" lvl="0" marL="457200" rtl="0" algn="just">
              <a:spcBef>
                <a:spcPts val="0"/>
              </a:spcBef>
              <a:spcAft>
                <a:spcPts val="0"/>
              </a:spcAft>
              <a:buNone/>
            </a:pPr>
            <a:r>
              <a:t/>
            </a:r>
            <a:endParaRPr sz="1100">
              <a:solidFill>
                <a:srgbClr val="212121"/>
              </a:solidFill>
            </a:endParaRPr>
          </a:p>
        </p:txBody>
      </p:sp>
      <p:pic>
        <p:nvPicPr>
          <p:cNvPr id="112" name="Google Shape;112;p20"/>
          <p:cNvPicPr preferRelativeResize="0"/>
          <p:nvPr/>
        </p:nvPicPr>
        <p:blipFill>
          <a:blip r:embed="rId3">
            <a:alphaModFix/>
          </a:blip>
          <a:stretch>
            <a:fillRect/>
          </a:stretch>
        </p:blipFill>
        <p:spPr>
          <a:xfrm>
            <a:off x="5732050" y="0"/>
            <a:ext cx="3411949" cy="32743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6"/>
          <p:cNvSpPr txBox="1"/>
          <p:nvPr>
            <p:ph type="title"/>
          </p:nvPr>
        </p:nvSpPr>
        <p:spPr>
          <a:xfrm>
            <a:off x="174800" y="146350"/>
            <a:ext cx="8243400" cy="4155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t/>
            </a:r>
            <a:endParaRPr i="1" sz="2044">
              <a:solidFill>
                <a:schemeClr val="dk1"/>
              </a:solidFill>
            </a:endParaRPr>
          </a:p>
          <a:p>
            <a:pPr indent="0" lvl="0" marL="0" rtl="0" algn="l">
              <a:lnSpc>
                <a:spcPct val="115000"/>
              </a:lnSpc>
              <a:spcBef>
                <a:spcPts val="0"/>
              </a:spcBef>
              <a:spcAft>
                <a:spcPts val="0"/>
              </a:spcAft>
              <a:buNone/>
            </a:pPr>
            <a:r>
              <a:rPr b="1" i="1" lang="en" sz="2000">
                <a:solidFill>
                  <a:schemeClr val="dk1"/>
                </a:solidFill>
              </a:rPr>
              <a:t>Supporting Platforms, Frameworks, and Tools</a:t>
            </a:r>
            <a:endParaRPr i="1" sz="2000">
              <a:solidFill>
                <a:schemeClr val="dk1"/>
              </a:solidFill>
            </a:endParaRPr>
          </a:p>
          <a:p>
            <a:pPr indent="0" lvl="0" marL="0" rtl="0" algn="l">
              <a:lnSpc>
                <a:spcPct val="115000"/>
              </a:lnSpc>
              <a:spcBef>
                <a:spcPts val="0"/>
              </a:spcBef>
              <a:spcAft>
                <a:spcPts val="0"/>
              </a:spcAft>
              <a:buNone/>
            </a:pPr>
            <a:r>
              <a:t/>
            </a:r>
            <a:endParaRPr b="1" sz="2000">
              <a:solidFill>
                <a:srgbClr val="2D3B45"/>
              </a:solidFill>
              <a:latin typeface="Corbel"/>
              <a:ea typeface="Corbel"/>
              <a:cs typeface="Corbel"/>
              <a:sym typeface="Corbel"/>
            </a:endParaRPr>
          </a:p>
        </p:txBody>
      </p:sp>
      <p:pic>
        <p:nvPicPr>
          <p:cNvPr id="363" name="Google Shape;363;p56"/>
          <p:cNvPicPr preferRelativeResize="0"/>
          <p:nvPr/>
        </p:nvPicPr>
        <p:blipFill>
          <a:blip r:embed="rId3">
            <a:alphaModFix/>
          </a:blip>
          <a:stretch>
            <a:fillRect/>
          </a:stretch>
        </p:blipFill>
        <p:spPr>
          <a:xfrm>
            <a:off x="247400" y="1092275"/>
            <a:ext cx="4407725" cy="2612825"/>
          </a:xfrm>
          <a:prstGeom prst="rect">
            <a:avLst/>
          </a:prstGeom>
          <a:noFill/>
          <a:ln>
            <a:noFill/>
          </a:ln>
        </p:spPr>
      </p:pic>
      <p:graphicFrame>
        <p:nvGraphicFramePr>
          <p:cNvPr id="364" name="Google Shape;364;p56"/>
          <p:cNvGraphicFramePr/>
          <p:nvPr/>
        </p:nvGraphicFramePr>
        <p:xfrm>
          <a:off x="4823350" y="1036850"/>
          <a:ext cx="3000000" cy="3000000"/>
        </p:xfrm>
        <a:graphic>
          <a:graphicData uri="http://schemas.openxmlformats.org/drawingml/2006/table">
            <a:tbl>
              <a:tblPr>
                <a:noFill/>
                <a:tableStyleId>{0A5E23A6-C443-4758-85F2-FEDCC1187D0E}</a:tableStyleId>
              </a:tblPr>
              <a:tblGrid>
                <a:gridCol w="2051275"/>
                <a:gridCol w="1950225"/>
              </a:tblGrid>
              <a:tr h="212775">
                <a:tc>
                  <a:txBody>
                    <a:bodyPr/>
                    <a:lstStyle/>
                    <a:p>
                      <a:pPr indent="0" lvl="0" marL="0" rtl="0" algn="just">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Category</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Name</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12775">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System Supporting Platforms</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Google Drive</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rtl="0" algn="l">
                        <a:spcBef>
                          <a:spcPts val="0"/>
                        </a:spcBef>
                        <a:spcAft>
                          <a:spcPts val="0"/>
                        </a:spcAft>
                        <a:buNone/>
                      </a:pPr>
                      <a:r>
                        <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GitHub</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rtl="0" algn="l">
                        <a:spcBef>
                          <a:spcPts val="0"/>
                        </a:spcBef>
                        <a:spcAft>
                          <a:spcPts val="0"/>
                        </a:spcAft>
                        <a:buNone/>
                      </a:pPr>
                      <a:r>
                        <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Jupyter Notebook</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12775">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System Supporting Tools</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Visual Studio Code (VS Code)</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rtl="0" algn="l">
                        <a:spcBef>
                          <a:spcPts val="0"/>
                        </a:spcBef>
                        <a:spcAft>
                          <a:spcPts val="0"/>
                        </a:spcAft>
                        <a:buNone/>
                      </a:pPr>
                      <a:r>
                        <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Lucidchart</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rtl="0" algn="l">
                        <a:spcBef>
                          <a:spcPts val="0"/>
                        </a:spcBef>
                        <a:spcAft>
                          <a:spcPts val="0"/>
                        </a:spcAft>
                        <a:buNone/>
                      </a:pPr>
                      <a:r>
                        <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Excalidraw</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12775">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System Supporting Framework</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React JS + Bootstrap</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rtl="0" algn="l">
                        <a:spcBef>
                          <a:spcPts val="0"/>
                        </a:spcBef>
                        <a:spcAft>
                          <a:spcPts val="0"/>
                        </a:spcAft>
                        <a:buNone/>
                      </a:pPr>
                      <a:r>
                        <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Python FastAPI</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rtl="0" algn="l">
                        <a:spcBef>
                          <a:spcPts val="0"/>
                        </a:spcBef>
                        <a:spcAft>
                          <a:spcPts val="0"/>
                        </a:spcAft>
                        <a:buNone/>
                      </a:pPr>
                      <a:r>
                        <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OpenCV (cv2)</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rtl="0" algn="l">
                        <a:spcBef>
                          <a:spcPts val="0"/>
                        </a:spcBef>
                        <a:spcAft>
                          <a:spcPts val="0"/>
                        </a:spcAft>
                        <a:buNone/>
                      </a:pPr>
                      <a:r>
                        <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chemeClr val="dk1"/>
                          </a:solidFill>
                          <a:latin typeface="Merriweather"/>
                          <a:ea typeface="Merriweather"/>
                          <a:cs typeface="Merriweather"/>
                          <a:sym typeface="Merriweather"/>
                        </a:rPr>
                        <a:t>TensorFlow Hub</a:t>
                      </a:r>
                      <a:endParaRPr b="1" sz="1100">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7"/>
          <p:cNvSpPr txBox="1"/>
          <p:nvPr/>
        </p:nvSpPr>
        <p:spPr>
          <a:xfrm>
            <a:off x="43900" y="95125"/>
            <a:ext cx="7053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200">
                <a:solidFill>
                  <a:schemeClr val="dk1"/>
                </a:solidFill>
                <a:latin typeface="Merriweather"/>
                <a:ea typeface="Merriweather"/>
                <a:cs typeface="Merriweather"/>
                <a:sym typeface="Merriweather"/>
              </a:rPr>
              <a:t>System Implementation – Web application</a:t>
            </a:r>
            <a:endParaRPr b="1" i="1" sz="2200">
              <a:solidFill>
                <a:schemeClr val="dk1"/>
              </a:solidFill>
              <a:latin typeface="Merriweather"/>
              <a:ea typeface="Merriweather"/>
              <a:cs typeface="Merriweather"/>
              <a:sym typeface="Merriweather"/>
            </a:endParaRPr>
          </a:p>
        </p:txBody>
      </p:sp>
      <p:sp>
        <p:nvSpPr>
          <p:cNvPr id="370" name="Google Shape;370;p57"/>
          <p:cNvSpPr txBox="1"/>
          <p:nvPr/>
        </p:nvSpPr>
        <p:spPr>
          <a:xfrm>
            <a:off x="210925" y="4953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Merriweather"/>
                <a:ea typeface="Merriweather"/>
                <a:cs typeface="Merriweather"/>
                <a:sym typeface="Merriweather"/>
              </a:rPr>
              <a:t>Login and SignUp Page</a:t>
            </a:r>
            <a:endParaRPr b="1">
              <a:solidFill>
                <a:schemeClr val="dk1"/>
              </a:solidFill>
              <a:latin typeface="Merriweather"/>
              <a:ea typeface="Merriweather"/>
              <a:cs typeface="Merriweather"/>
              <a:sym typeface="Merriweather"/>
            </a:endParaRPr>
          </a:p>
        </p:txBody>
      </p:sp>
      <p:pic>
        <p:nvPicPr>
          <p:cNvPr id="371" name="Google Shape;371;p57"/>
          <p:cNvPicPr preferRelativeResize="0"/>
          <p:nvPr/>
        </p:nvPicPr>
        <p:blipFill>
          <a:blip r:embed="rId3">
            <a:alphaModFix/>
          </a:blip>
          <a:stretch>
            <a:fillRect/>
          </a:stretch>
        </p:blipFill>
        <p:spPr>
          <a:xfrm>
            <a:off x="107775" y="1115100"/>
            <a:ext cx="3473550" cy="3305175"/>
          </a:xfrm>
          <a:prstGeom prst="rect">
            <a:avLst/>
          </a:prstGeom>
          <a:noFill/>
          <a:ln>
            <a:noFill/>
          </a:ln>
        </p:spPr>
      </p:pic>
      <p:pic>
        <p:nvPicPr>
          <p:cNvPr id="372" name="Google Shape;372;p57"/>
          <p:cNvPicPr preferRelativeResize="0"/>
          <p:nvPr/>
        </p:nvPicPr>
        <p:blipFill>
          <a:blip r:embed="rId4">
            <a:alphaModFix/>
          </a:blip>
          <a:stretch>
            <a:fillRect/>
          </a:stretch>
        </p:blipFill>
        <p:spPr>
          <a:xfrm>
            <a:off x="3813425" y="1115100"/>
            <a:ext cx="2565075" cy="3305175"/>
          </a:xfrm>
          <a:prstGeom prst="rect">
            <a:avLst/>
          </a:prstGeom>
          <a:noFill/>
          <a:ln>
            <a:noFill/>
          </a:ln>
        </p:spPr>
      </p:pic>
      <p:pic>
        <p:nvPicPr>
          <p:cNvPr id="373" name="Google Shape;373;p57"/>
          <p:cNvPicPr preferRelativeResize="0"/>
          <p:nvPr/>
        </p:nvPicPr>
        <p:blipFill rotWithShape="1">
          <a:blip r:embed="rId5">
            <a:alphaModFix/>
          </a:blip>
          <a:srcRect b="20808" l="27854" r="26853" t="26163"/>
          <a:stretch/>
        </p:blipFill>
        <p:spPr>
          <a:xfrm>
            <a:off x="6537425" y="1115100"/>
            <a:ext cx="2294802" cy="33051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nvSpPr>
        <p:spPr>
          <a:xfrm>
            <a:off x="210925" y="236975"/>
            <a:ext cx="3000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latin typeface="Merriweather"/>
                <a:ea typeface="Merriweather"/>
                <a:cs typeface="Merriweather"/>
                <a:sym typeface="Merriweather"/>
              </a:rPr>
              <a:t>Home Page</a:t>
            </a:r>
            <a:endParaRPr b="1" sz="2200">
              <a:solidFill>
                <a:schemeClr val="dk1"/>
              </a:solidFill>
              <a:latin typeface="Merriweather"/>
              <a:ea typeface="Merriweather"/>
              <a:cs typeface="Merriweather"/>
              <a:sym typeface="Merriweather"/>
            </a:endParaRPr>
          </a:p>
        </p:txBody>
      </p:sp>
      <p:pic>
        <p:nvPicPr>
          <p:cNvPr id="379" name="Google Shape;379;p58"/>
          <p:cNvPicPr preferRelativeResize="0"/>
          <p:nvPr/>
        </p:nvPicPr>
        <p:blipFill>
          <a:blip r:embed="rId3">
            <a:alphaModFix/>
          </a:blip>
          <a:stretch>
            <a:fillRect/>
          </a:stretch>
        </p:blipFill>
        <p:spPr>
          <a:xfrm>
            <a:off x="591625" y="1011000"/>
            <a:ext cx="7301724" cy="3696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nvSpPr>
        <p:spPr>
          <a:xfrm>
            <a:off x="203600" y="305100"/>
            <a:ext cx="4907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latin typeface="Merriweather"/>
                <a:ea typeface="Merriweather"/>
                <a:cs typeface="Merriweather"/>
                <a:sym typeface="Merriweather"/>
              </a:rPr>
              <a:t>Dashboard Overview</a:t>
            </a:r>
            <a:endParaRPr b="1" sz="2200">
              <a:solidFill>
                <a:schemeClr val="dk1"/>
              </a:solidFill>
              <a:latin typeface="Merriweather"/>
              <a:ea typeface="Merriweather"/>
              <a:cs typeface="Merriweather"/>
              <a:sym typeface="Merriweather"/>
            </a:endParaRPr>
          </a:p>
        </p:txBody>
      </p:sp>
      <p:pic>
        <p:nvPicPr>
          <p:cNvPr id="385" name="Google Shape;385;p59"/>
          <p:cNvPicPr preferRelativeResize="0"/>
          <p:nvPr/>
        </p:nvPicPr>
        <p:blipFill>
          <a:blip r:embed="rId3">
            <a:alphaModFix/>
          </a:blip>
          <a:stretch>
            <a:fillRect/>
          </a:stretch>
        </p:blipFill>
        <p:spPr>
          <a:xfrm>
            <a:off x="974650" y="844450"/>
            <a:ext cx="7087654" cy="39942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0"/>
          <p:cNvSpPr txBox="1"/>
          <p:nvPr/>
        </p:nvSpPr>
        <p:spPr>
          <a:xfrm>
            <a:off x="203600" y="305100"/>
            <a:ext cx="3000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latin typeface="Merriweather"/>
                <a:ea typeface="Merriweather"/>
                <a:cs typeface="Merriweather"/>
                <a:sym typeface="Merriweather"/>
              </a:rPr>
              <a:t>About Us Page</a:t>
            </a:r>
            <a:endParaRPr b="1" sz="2200">
              <a:solidFill>
                <a:schemeClr val="dk1"/>
              </a:solidFill>
              <a:latin typeface="Merriweather"/>
              <a:ea typeface="Merriweather"/>
              <a:cs typeface="Merriweather"/>
              <a:sym typeface="Merriweather"/>
            </a:endParaRPr>
          </a:p>
        </p:txBody>
      </p:sp>
      <p:pic>
        <p:nvPicPr>
          <p:cNvPr id="391" name="Google Shape;391;p60"/>
          <p:cNvPicPr preferRelativeResize="0"/>
          <p:nvPr/>
        </p:nvPicPr>
        <p:blipFill>
          <a:blip r:embed="rId3">
            <a:alphaModFix/>
          </a:blip>
          <a:stretch>
            <a:fillRect/>
          </a:stretch>
        </p:blipFill>
        <p:spPr>
          <a:xfrm>
            <a:off x="636600" y="760925"/>
            <a:ext cx="7762202" cy="4077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pic>
        <p:nvPicPr>
          <p:cNvPr id="396" name="Google Shape;396;p61" title="Screen Recording 2024-12-10 at 3.55.48 PM.mov">
            <a:hlinkClick r:id="rId3"/>
          </p:cNvPr>
          <p:cNvPicPr preferRelativeResize="0"/>
          <p:nvPr/>
        </p:nvPicPr>
        <p:blipFill>
          <a:blip r:embed="rId4">
            <a:alphaModFix/>
          </a:blip>
          <a:stretch>
            <a:fillRect/>
          </a:stretch>
        </p:blipFill>
        <p:spPr>
          <a:xfrm>
            <a:off x="152400" y="152400"/>
            <a:ext cx="8839199" cy="45628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2"/>
          <p:cNvSpPr txBox="1"/>
          <p:nvPr>
            <p:ph type="title"/>
          </p:nvPr>
        </p:nvSpPr>
        <p:spPr>
          <a:xfrm>
            <a:off x="0" y="0"/>
            <a:ext cx="4677300" cy="48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800">
                <a:solidFill>
                  <a:srgbClr val="2D3B45"/>
                </a:solidFill>
              </a:rPr>
              <a:t>System Demo and Testing</a:t>
            </a:r>
            <a:endParaRPr b="1" sz="1800"/>
          </a:p>
        </p:txBody>
      </p:sp>
      <p:pic>
        <p:nvPicPr>
          <p:cNvPr id="402" name="Google Shape;402;p62" title="video1413678581.mp4">
            <a:hlinkClick r:id="rId3"/>
          </p:cNvPr>
          <p:cNvPicPr preferRelativeResize="0"/>
          <p:nvPr/>
        </p:nvPicPr>
        <p:blipFill>
          <a:blip r:embed="rId4">
            <a:alphaModFix/>
          </a:blip>
          <a:stretch>
            <a:fillRect/>
          </a:stretch>
        </p:blipFill>
        <p:spPr>
          <a:xfrm>
            <a:off x="152400" y="374225"/>
            <a:ext cx="8518627" cy="4616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3"/>
          <p:cNvSpPr txBox="1"/>
          <p:nvPr>
            <p:ph type="title"/>
          </p:nvPr>
        </p:nvSpPr>
        <p:spPr>
          <a:xfrm>
            <a:off x="93850" y="41525"/>
            <a:ext cx="8243400" cy="31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2D3B45"/>
                </a:solidFill>
              </a:rPr>
              <a:t>Literature Survey </a:t>
            </a:r>
            <a:endParaRPr b="1" sz="2400"/>
          </a:p>
        </p:txBody>
      </p:sp>
      <p:graphicFrame>
        <p:nvGraphicFramePr>
          <p:cNvPr id="408" name="Google Shape;408;p63"/>
          <p:cNvGraphicFramePr/>
          <p:nvPr/>
        </p:nvGraphicFramePr>
        <p:xfrm>
          <a:off x="192200" y="456850"/>
          <a:ext cx="3000000" cy="3000000"/>
        </p:xfrm>
        <a:graphic>
          <a:graphicData uri="http://schemas.openxmlformats.org/drawingml/2006/table">
            <a:tbl>
              <a:tblPr>
                <a:noFill/>
                <a:tableStyleId>{0A5E23A6-C443-4758-85F2-FEDCC1187D0E}</a:tableStyleId>
              </a:tblPr>
              <a:tblGrid>
                <a:gridCol w="1179100"/>
                <a:gridCol w="743025"/>
                <a:gridCol w="775325"/>
                <a:gridCol w="726850"/>
                <a:gridCol w="848000"/>
                <a:gridCol w="242875"/>
              </a:tblGrid>
              <a:tr h="269175">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Detection Models</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Data Source</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Urban Area</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Altitude</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Measurements</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Ref Paper</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175">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YOLO</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Roads and Highways</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Vehicle Detection</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u="sng">
                          <a:solidFill>
                            <a:schemeClr val="hlink"/>
                          </a:solidFill>
                          <a:latin typeface="Merriweather"/>
                          <a:ea typeface="Merriweather"/>
                          <a:cs typeface="Merriweather"/>
                          <a:sym typeface="Merriweather"/>
                          <a:hlinkClick r:id="rId3"/>
                        </a:rPr>
                        <a:t>[1]</a:t>
                      </a:r>
                      <a:endParaRPr sz="600" u="sng">
                        <a:solidFill>
                          <a:schemeClr val="hlink"/>
                        </a:solidFill>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1325">
                <a:tc>
                  <a:txBody>
                    <a:bodyPr/>
                    <a:lstStyle/>
                    <a:p>
                      <a:pPr indent="0" lvl="0" marL="12700" marR="139700" rtl="0" algn="l">
                        <a:lnSpc>
                          <a:spcPct val="107000"/>
                        </a:lnSpc>
                        <a:spcBef>
                          <a:spcPts val="600"/>
                        </a:spcBef>
                        <a:spcAft>
                          <a:spcPts val="0"/>
                        </a:spcAft>
                        <a:buNone/>
                      </a:pPr>
                      <a:r>
                        <a:rPr lang="en" sz="600">
                          <a:latin typeface="Merriweather"/>
                          <a:ea typeface="Merriweather"/>
                          <a:cs typeface="Merriweather"/>
                          <a:sym typeface="Merriweather"/>
                        </a:rPr>
                        <a:t>CNN models- SSD-500and YOLO V3</a:t>
                      </a:r>
                      <a:endParaRPr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0"/>
                        </a:spcBef>
                        <a:spcAft>
                          <a:spcPts val="0"/>
                        </a:spcAft>
                        <a:buNone/>
                      </a:pPr>
                      <a:r>
                        <a:rPr lang="en" sz="600" u="sng">
                          <a:latin typeface="Merriweather"/>
                          <a:ea typeface="Merriweather"/>
                          <a:cs typeface="Merriweather"/>
                          <a:sym typeface="Merriweather"/>
                        </a:rPr>
                        <a:t>Street &amp; desserts</a:t>
                      </a:r>
                      <a:endParaRPr sz="600" u="sng">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0"/>
                        </a:spcBef>
                        <a:spcAft>
                          <a:spcPts val="0"/>
                        </a:spcAft>
                        <a:buNone/>
                      </a:pPr>
                      <a:r>
                        <a:rPr lang="en" sz="600">
                          <a:latin typeface="Merriweather"/>
                          <a:ea typeface="Merriweather"/>
                          <a:cs typeface="Merriweather"/>
                          <a:sym typeface="Merriweather"/>
                        </a:rPr>
                        <a:t>Cattle Detection</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0"/>
                        </a:spcBef>
                        <a:spcAft>
                          <a:spcPts val="0"/>
                        </a:spcAft>
                        <a:buNone/>
                      </a:pPr>
                      <a:r>
                        <a:rPr lang="en" sz="600" u="sng">
                          <a:solidFill>
                            <a:schemeClr val="hlink"/>
                          </a:solidFill>
                          <a:latin typeface="Merriweather"/>
                          <a:ea typeface="Merriweather"/>
                          <a:cs typeface="Merriweather"/>
                          <a:sym typeface="Merriweather"/>
                          <a:hlinkClick r:id="rId4"/>
                        </a:rPr>
                        <a:t>[2]</a:t>
                      </a:r>
                      <a:endParaRPr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5800">
                <a:tc>
                  <a:txBody>
                    <a:bodyPr/>
                    <a:lstStyle/>
                    <a:p>
                      <a:pPr indent="0" lvl="0" marL="12700" rtl="0" algn="l">
                        <a:lnSpc>
                          <a:spcPct val="115000"/>
                        </a:lnSpc>
                        <a:spcBef>
                          <a:spcPts val="0"/>
                        </a:spcBef>
                        <a:spcAft>
                          <a:spcPts val="0"/>
                        </a:spcAft>
                        <a:buNone/>
                      </a:pPr>
                      <a:r>
                        <a:rPr lang="en" sz="600">
                          <a:latin typeface="Merriweather"/>
                          <a:ea typeface="Merriweather"/>
                          <a:cs typeface="Merriweather"/>
                          <a:sym typeface="Merriweather"/>
                        </a:rPr>
                        <a:t>Faster R-CNN, SSD, YOLOv5,</a:t>
                      </a:r>
                      <a:endParaRPr sz="600">
                        <a:latin typeface="Merriweather"/>
                        <a:ea typeface="Merriweather"/>
                        <a:cs typeface="Merriweather"/>
                        <a:sym typeface="Merriweather"/>
                      </a:endParaRPr>
                    </a:p>
                    <a:p>
                      <a:pPr indent="0" lvl="0" marL="12700" rtl="0" algn="l">
                        <a:lnSpc>
                          <a:spcPct val="36666"/>
                        </a:lnSpc>
                        <a:spcBef>
                          <a:spcPts val="100"/>
                        </a:spcBef>
                        <a:spcAft>
                          <a:spcPts val="0"/>
                        </a:spcAft>
                        <a:buNone/>
                      </a:pPr>
                      <a:r>
                        <a:rPr lang="en" sz="600">
                          <a:latin typeface="Merriweather"/>
                          <a:ea typeface="Merriweather"/>
                          <a:cs typeface="Merriweather"/>
                          <a:sym typeface="Merriweather"/>
                        </a:rPr>
                        <a:t>YOLOv7, and </a:t>
                      </a:r>
                      <a:r>
                        <a:rPr lang="en" sz="600">
                          <a:latin typeface="Merriweather"/>
                          <a:ea typeface="Merriweather"/>
                          <a:cs typeface="Merriweather"/>
                          <a:sym typeface="Merriweather"/>
                        </a:rPr>
                        <a:t>YOLOv8</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u="sng">
                          <a:latin typeface="Merriweather"/>
                          <a:ea typeface="Merriweather"/>
                          <a:cs typeface="Merriweather"/>
                          <a:sym typeface="Merriweather"/>
                        </a:rPr>
                        <a:t>Highway, forest, deserts</a:t>
                      </a:r>
                      <a:endParaRPr sz="600" u="sng">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Animal Detection</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u="sng">
                          <a:solidFill>
                            <a:schemeClr val="hlink"/>
                          </a:solidFill>
                          <a:latin typeface="Merriweather"/>
                          <a:ea typeface="Merriweather"/>
                          <a:cs typeface="Merriweather"/>
                          <a:sym typeface="Merriweather"/>
                          <a:hlinkClick r:id="rId5"/>
                        </a:rPr>
                        <a:t>[3]</a:t>
                      </a:r>
                      <a:endParaRPr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175">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Faster R-CNN and YOLOv3</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Construction Sites</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a:latin typeface="Merriweather"/>
                          <a:ea typeface="Merriweather"/>
                          <a:cs typeface="Merriweather"/>
                          <a:sym typeface="Merriweather"/>
                        </a:rPr>
                        <a:t>Construction</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666"/>
                        </a:lnSpc>
                        <a:spcBef>
                          <a:spcPts val="400"/>
                        </a:spcBef>
                        <a:spcAft>
                          <a:spcPts val="0"/>
                        </a:spcAft>
                        <a:buNone/>
                      </a:pPr>
                      <a:r>
                        <a:rPr lang="en" sz="600" u="sng">
                          <a:solidFill>
                            <a:schemeClr val="hlink"/>
                          </a:solidFill>
                          <a:latin typeface="Merriweather"/>
                          <a:ea typeface="Merriweather"/>
                          <a:cs typeface="Merriweather"/>
                          <a:sym typeface="Merriweather"/>
                          <a:hlinkClick r:id="rId6"/>
                        </a:rPr>
                        <a:t>[4]</a:t>
                      </a:r>
                      <a:endParaRPr sz="600" u="sng">
                        <a:solidFill>
                          <a:schemeClr val="hlink"/>
                        </a:solidFill>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1325">
                <a:tc>
                  <a:txBody>
                    <a:bodyPr/>
                    <a:lstStyle/>
                    <a:p>
                      <a:pPr indent="0" lvl="0" marL="12700" marR="50800" rtl="0" algn="l">
                        <a:lnSpc>
                          <a:spcPct val="107000"/>
                        </a:lnSpc>
                        <a:spcBef>
                          <a:spcPts val="600"/>
                        </a:spcBef>
                        <a:spcAft>
                          <a:spcPts val="0"/>
                        </a:spcAft>
                        <a:buNone/>
                      </a:pPr>
                      <a:r>
                        <a:rPr lang="en" sz="600">
                          <a:latin typeface="Merriweather"/>
                          <a:ea typeface="Merriweather"/>
                          <a:cs typeface="Merriweather"/>
                          <a:sym typeface="Merriweather"/>
                        </a:rPr>
                        <a:t>Faster RCNN, </a:t>
                      </a:r>
                      <a:r>
                        <a:rPr lang="en" sz="600">
                          <a:latin typeface="Merriweather"/>
                          <a:ea typeface="Merriweather"/>
                          <a:cs typeface="Merriweather"/>
                          <a:sym typeface="Merriweather"/>
                        </a:rPr>
                        <a:t>Cascade CNN</a:t>
                      </a:r>
                      <a:r>
                        <a:rPr lang="en" sz="600">
                          <a:latin typeface="Merriweather"/>
                          <a:ea typeface="Merriweather"/>
                          <a:cs typeface="Merriweather"/>
                          <a:sym typeface="Merriweather"/>
                        </a:rPr>
                        <a:t>, R-FCN, YOLO</a:t>
                      </a:r>
                      <a:endParaRPr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u="sng">
                          <a:latin typeface="Merriweather"/>
                          <a:ea typeface="Merriweather"/>
                          <a:cs typeface="Merriweather"/>
                          <a:sym typeface="Merriweather"/>
                        </a:rPr>
                        <a:t>Object detection</a:t>
                      </a:r>
                      <a:endParaRPr sz="600" u="sng">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Animals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u="sng">
                          <a:solidFill>
                            <a:schemeClr val="hlink"/>
                          </a:solidFill>
                          <a:latin typeface="Merriweather"/>
                          <a:ea typeface="Merriweather"/>
                          <a:cs typeface="Merriweather"/>
                          <a:sym typeface="Merriweather"/>
                          <a:hlinkClick r:id="rId7"/>
                        </a:rPr>
                        <a:t>[5]</a:t>
                      </a:r>
                      <a:endParaRPr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175">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CNN models</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Roads, Forests</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Wild Animals</a:t>
                      </a:r>
                      <a:endParaRPr sz="600">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u="sng">
                          <a:solidFill>
                            <a:schemeClr val="hlink"/>
                          </a:solidFill>
                          <a:latin typeface="Merriweather"/>
                          <a:ea typeface="Merriweather"/>
                          <a:cs typeface="Merriweather"/>
                          <a:sym typeface="Merriweather"/>
                          <a:hlinkClick r:id="rId8"/>
                        </a:rPr>
                        <a:t>[6]</a:t>
                      </a:r>
                      <a:endParaRPr sz="600" u="sng">
                        <a:solidFill>
                          <a:schemeClr val="hlink"/>
                        </a:solidFill>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775">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VGG- 19 and U-net DCNNs.</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CRACK500</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Roads</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Cracks Detection</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u="sng">
                          <a:solidFill>
                            <a:schemeClr val="hlink"/>
                          </a:solidFill>
                          <a:latin typeface="Merriweather"/>
                          <a:ea typeface="Merriweather"/>
                          <a:cs typeface="Merriweather"/>
                          <a:sym typeface="Merriweather"/>
                          <a:hlinkClick r:id="rId9"/>
                        </a:rPr>
                        <a:t>[7]</a:t>
                      </a:r>
                      <a:endParaRPr sz="600" u="sng">
                        <a:solidFill>
                          <a:schemeClr val="hlink"/>
                        </a:solidFill>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9975">
                <a:tc>
                  <a:txBody>
                    <a:bodyPr/>
                    <a:lstStyle/>
                    <a:p>
                      <a:pPr indent="0" lvl="0" marL="12700" marR="127000" rtl="0" algn="l">
                        <a:lnSpc>
                          <a:spcPct val="107000"/>
                        </a:lnSpc>
                        <a:spcBef>
                          <a:spcPts val="0"/>
                        </a:spcBef>
                        <a:spcAft>
                          <a:spcPts val="0"/>
                        </a:spcAft>
                        <a:buNone/>
                      </a:pPr>
                      <a:r>
                        <a:rPr lang="en" sz="600">
                          <a:latin typeface="Merriweather"/>
                          <a:ea typeface="Merriweather"/>
                          <a:cs typeface="Merriweather"/>
                          <a:sym typeface="Merriweather"/>
                        </a:rPr>
                        <a:t>Faster-RCNN, YOLOv5s,YOLOv7-tiny, andYOLOv8s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CRACK500</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Roads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solidFill>
                            <a:srgbClr val="212121"/>
                          </a:solidFill>
                          <a:latin typeface="Merriweather"/>
                          <a:ea typeface="Merriweather"/>
                          <a:cs typeface="Merriweather"/>
                          <a:sym typeface="Merriweather"/>
                        </a:rPr>
                        <a:t>22.5 m</a:t>
                      </a:r>
                      <a:endParaRPr sz="600">
                        <a:solidFill>
                          <a:srgbClr val="212121"/>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215900" rtl="0" algn="just">
                        <a:lnSpc>
                          <a:spcPct val="108000"/>
                        </a:lnSpc>
                        <a:spcBef>
                          <a:spcPts val="0"/>
                        </a:spcBef>
                        <a:spcAft>
                          <a:spcPts val="0"/>
                        </a:spcAft>
                        <a:buNone/>
                      </a:pPr>
                      <a:r>
                        <a:rPr lang="en" sz="600">
                          <a:latin typeface="Merriweather"/>
                          <a:ea typeface="Merriweather"/>
                          <a:cs typeface="Merriweather"/>
                          <a:sym typeface="Merriweather"/>
                        </a:rPr>
                        <a:t>target detection, </a:t>
                      </a:r>
                      <a:r>
                        <a:rPr lang="en" sz="600">
                          <a:latin typeface="Merriweather"/>
                          <a:ea typeface="Merriweather"/>
                          <a:cs typeface="Merriweather"/>
                          <a:sym typeface="Merriweather"/>
                        </a:rPr>
                        <a:t>crack detection</a:t>
                      </a:r>
                      <a:r>
                        <a:rPr lang="en" sz="600">
                          <a:latin typeface="Merriweather"/>
                          <a:ea typeface="Merriweather"/>
                          <a:cs typeface="Merriweather"/>
                          <a:sym typeface="Merriweather"/>
                        </a:rPr>
                        <a:t>, road </a:t>
                      </a:r>
                      <a:r>
                        <a:rPr lang="en" sz="600">
                          <a:latin typeface="Merriweather"/>
                          <a:ea typeface="Merriweather"/>
                          <a:cs typeface="Merriweather"/>
                          <a:sym typeface="Merriweather"/>
                        </a:rPr>
                        <a:t>damage evaluation</a:t>
                      </a:r>
                      <a:endParaRPr sz="600">
                        <a:latin typeface="Merriweather"/>
                        <a:ea typeface="Merriweather"/>
                        <a:cs typeface="Merriweather"/>
                        <a:sym typeface="Merriweather"/>
                      </a:endParaRPr>
                    </a:p>
                  </a:txBody>
                  <a:tcPr marT="298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u="sng">
                          <a:solidFill>
                            <a:schemeClr val="hlink"/>
                          </a:solidFill>
                          <a:latin typeface="Merriweather"/>
                          <a:ea typeface="Merriweather"/>
                          <a:cs typeface="Merriweather"/>
                          <a:sym typeface="Merriweather"/>
                          <a:hlinkClick r:id="rId10"/>
                        </a:rPr>
                        <a:t>[8]</a:t>
                      </a:r>
                      <a:endParaRPr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775">
                <a:tc>
                  <a:txBody>
                    <a:bodyPr/>
                    <a:lstStyle/>
                    <a:p>
                      <a:pPr indent="0" lvl="0" marL="12700" rtl="0" algn="l">
                        <a:lnSpc>
                          <a:spcPct val="36388"/>
                        </a:lnSpc>
                        <a:spcBef>
                          <a:spcPts val="400"/>
                        </a:spcBef>
                        <a:spcAft>
                          <a:spcPts val="0"/>
                        </a:spcAft>
                        <a:buNone/>
                      </a:pPr>
                      <a:r>
                        <a:rPr lang="en" sz="600">
                          <a:solidFill>
                            <a:srgbClr val="1F1F1F"/>
                          </a:solidFill>
                          <a:latin typeface="Merriweather"/>
                          <a:ea typeface="Merriweather"/>
                          <a:cs typeface="Merriweather"/>
                          <a:sym typeface="Merriweather"/>
                        </a:rPr>
                        <a:t>CNN VGG16</a:t>
                      </a:r>
                      <a:endParaRPr sz="600">
                        <a:solidFill>
                          <a:srgbClr val="1F1F1F"/>
                        </a:solidFill>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SDNet</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Roads</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Cracks Detection</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u="sng">
                          <a:solidFill>
                            <a:schemeClr val="hlink"/>
                          </a:solidFill>
                          <a:latin typeface="Merriweather"/>
                          <a:ea typeface="Merriweather"/>
                          <a:cs typeface="Merriweather"/>
                          <a:sym typeface="Merriweather"/>
                          <a:hlinkClick r:id="rId11"/>
                        </a:rPr>
                        <a:t>[9]</a:t>
                      </a:r>
                      <a:endParaRPr sz="600" u="sng">
                        <a:solidFill>
                          <a:schemeClr val="hlink"/>
                        </a:solidFill>
                        <a:latin typeface="Merriweather"/>
                        <a:ea typeface="Merriweather"/>
                        <a:cs typeface="Merriweather"/>
                        <a:sym typeface="Merriweather"/>
                      </a:endParaRPr>
                    </a:p>
                    <a:p>
                      <a:pPr indent="0" lvl="0" marL="0" rtl="0" algn="l">
                        <a:lnSpc>
                          <a:spcPct val="36388"/>
                        </a:lnSpc>
                        <a:spcBef>
                          <a:spcPts val="400"/>
                        </a:spcBef>
                        <a:spcAft>
                          <a:spcPts val="0"/>
                        </a:spcAft>
                        <a:buNone/>
                      </a:pPr>
                      <a:r>
                        <a:t/>
                      </a:r>
                      <a:endParaRPr sz="600" u="sng">
                        <a:solidFill>
                          <a:schemeClr val="hlink"/>
                        </a:solidFill>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09" name="Google Shape;409;p63"/>
          <p:cNvSpPr txBox="1"/>
          <p:nvPr/>
        </p:nvSpPr>
        <p:spPr>
          <a:xfrm>
            <a:off x="4707375" y="69225"/>
            <a:ext cx="4368300" cy="4791600"/>
          </a:xfrm>
          <a:prstGeom prst="rect">
            <a:avLst/>
          </a:prstGeom>
          <a:noFill/>
          <a:ln>
            <a:noFill/>
          </a:ln>
        </p:spPr>
        <p:txBody>
          <a:bodyPr anchorCtr="0" anchor="t" bIns="91425" lIns="91425" spcFirstLastPara="1" rIns="91425" wrap="square" tIns="91425">
            <a:spAutoFit/>
          </a:bodyPr>
          <a:lstStyle/>
          <a:p>
            <a:pPr indent="0" lvl="0" marL="0" rtl="0" algn="just">
              <a:lnSpc>
                <a:spcPct val="163636"/>
              </a:lnSpc>
              <a:spcBef>
                <a:spcPts val="100"/>
              </a:spcBef>
              <a:spcAft>
                <a:spcPts val="0"/>
              </a:spcAft>
              <a:buNone/>
            </a:pPr>
            <a:r>
              <a:rPr lang="en" sz="1200"/>
              <a:t>•</a:t>
            </a:r>
            <a:r>
              <a:rPr b="1" lang="en" sz="1100">
                <a:latin typeface="Merriweather"/>
                <a:ea typeface="Merriweather"/>
                <a:cs typeface="Merriweather"/>
                <a:sym typeface="Merriweather"/>
              </a:rPr>
              <a:t>The literature review presented a thorough summary of current research   in the field, showcasing various detection models utilized in diverse   urban settings.</a:t>
            </a:r>
            <a:endParaRPr b="1" sz="1100">
              <a:latin typeface="Merriweather"/>
              <a:ea typeface="Merriweather"/>
              <a:cs typeface="Merriweather"/>
              <a:sym typeface="Merriweather"/>
            </a:endParaRPr>
          </a:p>
          <a:p>
            <a:pPr indent="0" lvl="0" marL="0" rtl="0" algn="just">
              <a:lnSpc>
                <a:spcPct val="163636"/>
              </a:lnSpc>
              <a:spcBef>
                <a:spcPts val="1000"/>
              </a:spcBef>
              <a:spcAft>
                <a:spcPts val="0"/>
              </a:spcAft>
              <a:buNone/>
            </a:pPr>
            <a:r>
              <a:rPr b="1" lang="en" sz="1100">
                <a:latin typeface="Merriweather"/>
                <a:ea typeface="Merriweather"/>
                <a:cs typeface="Merriweather"/>
                <a:sym typeface="Merriweather"/>
              </a:rPr>
              <a:t>•Deep learning frameworks like YOLO and CNN models play a crucial role   in vehicle identification,detecting unauthorized waste disposal, and   monitoring safety activities on construction sites.Model comparison   showed that  VGG-19,  U-net  DCNNs,  SVM  classification,  and  SWM   algorithms are effective in identifying road anomalies such as cracks,   litter, potholes, and vehicle accidents.</a:t>
            </a:r>
            <a:endParaRPr b="1" sz="1100">
              <a:latin typeface="Merriweather"/>
              <a:ea typeface="Merriweather"/>
              <a:cs typeface="Merriweather"/>
              <a:sym typeface="Merriweather"/>
            </a:endParaRPr>
          </a:p>
          <a:p>
            <a:pPr indent="0" lvl="0" marL="0" rtl="0" algn="just">
              <a:lnSpc>
                <a:spcPct val="163636"/>
              </a:lnSpc>
              <a:spcBef>
                <a:spcPts val="1000"/>
              </a:spcBef>
              <a:spcAft>
                <a:spcPts val="0"/>
              </a:spcAft>
              <a:buNone/>
            </a:pPr>
            <a:r>
              <a:rPr b="1" lang="en" sz="1100">
                <a:latin typeface="Merriweather"/>
                <a:ea typeface="Merriweather"/>
                <a:cs typeface="Merriweather"/>
                <a:sym typeface="Merriweather"/>
              </a:rPr>
              <a:t>•Advanced models such as AAE and ResNet50 with Feature Pyramid   Network were studied for detecting illegal activities like unauthorized   waste disposal, showing promise in advanced detection technology to   improve safety, sustainability, and efficiency in cities.</a:t>
            </a:r>
            <a:endParaRPr b="1" sz="1100">
              <a:latin typeface="Merriweather"/>
              <a:ea typeface="Merriweather"/>
              <a:cs typeface="Merriweather"/>
              <a:sym typeface="Merriweather"/>
            </a:endParaRPr>
          </a:p>
        </p:txBody>
      </p:sp>
      <p:graphicFrame>
        <p:nvGraphicFramePr>
          <p:cNvPr id="410" name="Google Shape;410;p63"/>
          <p:cNvGraphicFramePr/>
          <p:nvPr/>
        </p:nvGraphicFramePr>
        <p:xfrm>
          <a:off x="192200" y="4416100"/>
          <a:ext cx="3000000" cy="3000000"/>
        </p:xfrm>
        <a:graphic>
          <a:graphicData uri="http://schemas.openxmlformats.org/drawingml/2006/table">
            <a:tbl>
              <a:tblPr>
                <a:noFill/>
                <a:tableStyleId>{0A5E23A6-C443-4758-85F2-FEDCC1187D0E}</a:tableStyleId>
              </a:tblPr>
              <a:tblGrid>
                <a:gridCol w="1179100"/>
                <a:gridCol w="743025"/>
                <a:gridCol w="775325"/>
                <a:gridCol w="726850"/>
                <a:gridCol w="848000"/>
                <a:gridCol w="242875"/>
              </a:tblGrid>
              <a:tr h="211625">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SVM classification</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Highways</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Cracks Detection</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u="sng">
                          <a:solidFill>
                            <a:schemeClr val="hlink"/>
                          </a:solidFill>
                          <a:latin typeface="Merriweather"/>
                          <a:ea typeface="Merriweather"/>
                          <a:cs typeface="Merriweather"/>
                          <a:sym typeface="Merriweather"/>
                          <a:hlinkClick r:id="rId12"/>
                        </a:rPr>
                        <a:t>[10]</a:t>
                      </a:r>
                      <a:endParaRPr sz="600" u="sng">
                        <a:solidFill>
                          <a:schemeClr val="hlink"/>
                        </a:solidFill>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aphicFrame>
        <p:nvGraphicFramePr>
          <p:cNvPr id="415" name="Google Shape;415;p64"/>
          <p:cNvGraphicFramePr/>
          <p:nvPr/>
        </p:nvGraphicFramePr>
        <p:xfrm>
          <a:off x="167713" y="313950"/>
          <a:ext cx="3000000" cy="3000000"/>
        </p:xfrm>
        <a:graphic>
          <a:graphicData uri="http://schemas.openxmlformats.org/drawingml/2006/table">
            <a:tbl>
              <a:tblPr>
                <a:noFill/>
                <a:tableStyleId>{0A5E23A6-C443-4758-85F2-FEDCC1187D0E}</a:tableStyleId>
              </a:tblPr>
              <a:tblGrid>
                <a:gridCol w="1697900"/>
                <a:gridCol w="1069975"/>
                <a:gridCol w="1116475"/>
                <a:gridCol w="1046650"/>
                <a:gridCol w="1221125"/>
                <a:gridCol w="349750"/>
              </a:tblGrid>
              <a:tr h="217775">
                <a:tc>
                  <a:txBody>
                    <a:bodyPr/>
                    <a:lstStyle/>
                    <a:p>
                      <a:pPr indent="0" lvl="0" marL="12700" marR="76200" rtl="0" algn="l">
                        <a:lnSpc>
                          <a:spcPct val="107000"/>
                        </a:lnSpc>
                        <a:spcBef>
                          <a:spcPts val="0"/>
                        </a:spcBef>
                        <a:spcAft>
                          <a:spcPts val="0"/>
                        </a:spcAft>
                        <a:buNone/>
                      </a:pPr>
                      <a:r>
                        <a:rPr lang="en" sz="600">
                          <a:latin typeface="Merriweather"/>
                          <a:ea typeface="Merriweather"/>
                          <a:cs typeface="Merriweather"/>
                          <a:sym typeface="Merriweather"/>
                        </a:rPr>
                        <a:t>SWM, simple linear </a:t>
                      </a:r>
                      <a:r>
                        <a:rPr lang="en" sz="600">
                          <a:latin typeface="Merriweather"/>
                          <a:ea typeface="Merriweather"/>
                          <a:cs typeface="Merriweather"/>
                          <a:sym typeface="Merriweather"/>
                        </a:rPr>
                        <a:t>iterative clustering</a:t>
                      </a:r>
                      <a:r>
                        <a:rPr lang="en" sz="600">
                          <a:latin typeface="Merriweather"/>
                          <a:ea typeface="Merriweather"/>
                          <a:cs typeface="Merriweather"/>
                          <a:sym typeface="Merriweather"/>
                        </a:rPr>
                        <a:t> (SLIC)</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Small streets and Roads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Litter Detection</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u="sng">
                          <a:solidFill>
                            <a:schemeClr val="hlink"/>
                          </a:solidFill>
                          <a:latin typeface="Merriweather"/>
                          <a:ea typeface="Merriweather"/>
                          <a:cs typeface="Merriweather"/>
                          <a:sym typeface="Merriweather"/>
                          <a:hlinkClick r:id="rId3"/>
                        </a:rPr>
                        <a:t>[11]</a:t>
                      </a:r>
                      <a:endParaRPr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400">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CNN1, CNN2</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Parks, Beaches, Streets</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a:latin typeface="Merriweather"/>
                          <a:ea typeface="Merriweather"/>
                          <a:cs typeface="Merriweather"/>
                          <a:sym typeface="Merriweather"/>
                        </a:rPr>
                        <a:t>Garbage Detection</a:t>
                      </a:r>
                      <a:endParaRPr sz="600">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400"/>
                        </a:spcBef>
                        <a:spcAft>
                          <a:spcPts val="0"/>
                        </a:spcAft>
                        <a:buNone/>
                      </a:pPr>
                      <a:r>
                        <a:rPr lang="en" sz="600" u="sng">
                          <a:solidFill>
                            <a:schemeClr val="hlink"/>
                          </a:solidFill>
                          <a:latin typeface="Merriweather"/>
                          <a:ea typeface="Merriweather"/>
                          <a:cs typeface="Merriweather"/>
                          <a:sym typeface="Merriweather"/>
                          <a:hlinkClick r:id="rId4"/>
                        </a:rPr>
                        <a:t>[12]</a:t>
                      </a:r>
                      <a:endParaRPr sz="600" u="sng">
                        <a:solidFill>
                          <a:schemeClr val="hlink"/>
                        </a:solidFill>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825">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SSD, YOLOv3, YOLOv4</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UAV Dataset</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2700" rtl="0" algn="l">
                        <a:lnSpc>
                          <a:spcPct val="107000"/>
                        </a:lnSpc>
                        <a:spcBef>
                          <a:spcPts val="600"/>
                        </a:spcBef>
                        <a:spcAft>
                          <a:spcPts val="0"/>
                        </a:spcAft>
                        <a:buNone/>
                      </a:pPr>
                      <a:r>
                        <a:rPr lang="en" sz="600">
                          <a:latin typeface="Merriweather"/>
                          <a:ea typeface="Merriweather"/>
                          <a:cs typeface="Merriweather"/>
                          <a:sym typeface="Merriweather"/>
                        </a:rPr>
                        <a:t>Roads, Parking lots,sidewalks, parks, etc.</a:t>
                      </a:r>
                      <a:endParaRPr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Garbage Detection</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u="sng">
                          <a:solidFill>
                            <a:schemeClr val="hlink"/>
                          </a:solidFill>
                          <a:latin typeface="Merriweather"/>
                          <a:ea typeface="Merriweather"/>
                          <a:cs typeface="Merriweather"/>
                          <a:sym typeface="Merriweather"/>
                          <a:hlinkClick r:id="rId5"/>
                        </a:rPr>
                        <a:t>[13]</a:t>
                      </a:r>
                      <a:endParaRPr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825">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YOLOv3</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52400" rtl="0" algn="l">
                        <a:lnSpc>
                          <a:spcPct val="107000"/>
                        </a:lnSpc>
                        <a:spcBef>
                          <a:spcPts val="600"/>
                        </a:spcBef>
                        <a:spcAft>
                          <a:spcPts val="0"/>
                        </a:spcAft>
                        <a:buNone/>
                      </a:pPr>
                      <a:r>
                        <a:rPr lang="en" sz="600">
                          <a:latin typeface="Merriweather"/>
                          <a:ea typeface="Merriweather"/>
                          <a:cs typeface="Merriweather"/>
                          <a:sym typeface="Merriweather"/>
                        </a:rPr>
                        <a:t>Streets, Roads, sidewalks,parks, etc.</a:t>
                      </a:r>
                      <a:endParaRPr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Domestic Garbage Detection</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u="sng">
                          <a:solidFill>
                            <a:schemeClr val="hlink"/>
                          </a:solidFill>
                          <a:latin typeface="Merriweather"/>
                          <a:ea typeface="Merriweather"/>
                          <a:cs typeface="Merriweather"/>
                          <a:sym typeface="Merriweather"/>
                          <a:hlinkClick r:id="rId6"/>
                        </a:rPr>
                        <a:t>[14]</a:t>
                      </a:r>
                      <a:endParaRPr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7775">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HFCN and UNet++</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Roads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a:latin typeface="Merriweather"/>
                          <a:ea typeface="Merriweather"/>
                          <a:cs typeface="Merriweather"/>
                          <a:sym typeface="Merriweather"/>
                        </a:rPr>
                        <a:t>Road Garbage Segmentation</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388"/>
                        </a:lnSpc>
                        <a:spcBef>
                          <a:spcPts val="0"/>
                        </a:spcBef>
                        <a:spcAft>
                          <a:spcPts val="0"/>
                        </a:spcAft>
                        <a:buNone/>
                      </a:pPr>
                      <a:r>
                        <a:rPr lang="en" sz="600" u="sng">
                          <a:solidFill>
                            <a:schemeClr val="hlink"/>
                          </a:solidFill>
                          <a:latin typeface="Merriweather"/>
                          <a:ea typeface="Merriweather"/>
                          <a:cs typeface="Merriweather"/>
                          <a:sym typeface="Merriweather"/>
                          <a:hlinkClick r:id="rId7"/>
                        </a:rPr>
                        <a:t>[15]</a:t>
                      </a:r>
                      <a:endParaRPr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825">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AAE models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52400" rtl="0" algn="l">
                        <a:lnSpc>
                          <a:spcPct val="107000"/>
                        </a:lnSpc>
                        <a:spcBef>
                          <a:spcPts val="600"/>
                        </a:spcBef>
                        <a:spcAft>
                          <a:spcPts val="0"/>
                        </a:spcAft>
                        <a:buNone/>
                      </a:pPr>
                      <a:r>
                        <a:rPr lang="en" sz="600">
                          <a:latin typeface="Merriweather"/>
                          <a:ea typeface="Merriweather"/>
                          <a:cs typeface="Merriweather"/>
                          <a:sym typeface="Merriweather"/>
                        </a:rPr>
                        <a:t>Streets, Roads, sidewalks,parks, etc.</a:t>
                      </a:r>
                      <a:endParaRPr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Illegal dumping Detection</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u="sng">
                          <a:solidFill>
                            <a:schemeClr val="hlink"/>
                          </a:solidFill>
                          <a:latin typeface="Merriweather"/>
                          <a:ea typeface="Merriweather"/>
                          <a:cs typeface="Merriweather"/>
                          <a:sym typeface="Merriweather"/>
                          <a:hlinkClick r:id="rId8"/>
                        </a:rPr>
                        <a:t>[16]</a:t>
                      </a:r>
                      <a:endParaRPr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825">
                <a:tc>
                  <a:txBody>
                    <a:bodyPr/>
                    <a:lstStyle/>
                    <a:p>
                      <a:pPr indent="0" lvl="0" marL="12700" marR="228600" rtl="0" algn="l">
                        <a:lnSpc>
                          <a:spcPct val="107000"/>
                        </a:lnSpc>
                        <a:spcBef>
                          <a:spcPts val="600"/>
                        </a:spcBef>
                        <a:spcAft>
                          <a:spcPts val="0"/>
                        </a:spcAft>
                        <a:buNone/>
                      </a:pPr>
                      <a:r>
                        <a:rPr lang="en" sz="600">
                          <a:solidFill>
                            <a:srgbClr val="212121"/>
                          </a:solidFill>
                          <a:latin typeface="Merriweather"/>
                          <a:ea typeface="Merriweather"/>
                          <a:cs typeface="Merriweather"/>
                          <a:sym typeface="Merriweather"/>
                        </a:rPr>
                        <a:t>ResNet50 and </a:t>
                      </a:r>
                      <a:r>
                        <a:rPr lang="en" sz="600">
                          <a:solidFill>
                            <a:srgbClr val="212121"/>
                          </a:solidFill>
                          <a:latin typeface="Merriweather"/>
                          <a:ea typeface="Merriweather"/>
                          <a:cs typeface="Merriweather"/>
                          <a:sym typeface="Merriweather"/>
                        </a:rPr>
                        <a:t>Feature Pyramid</a:t>
                      </a:r>
                      <a:r>
                        <a:rPr lang="en" sz="600">
                          <a:solidFill>
                            <a:srgbClr val="212121"/>
                          </a:solidFill>
                          <a:latin typeface="Merriweather"/>
                          <a:ea typeface="Merriweather"/>
                          <a:cs typeface="Merriweather"/>
                          <a:sym typeface="Merriweather"/>
                        </a:rPr>
                        <a:t> Network(FPN)</a:t>
                      </a:r>
                      <a:endParaRPr sz="600">
                        <a:solidFill>
                          <a:srgbClr val="212121"/>
                        </a:solidFill>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Custom</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52400" rtl="0" algn="l">
                        <a:lnSpc>
                          <a:spcPct val="107000"/>
                        </a:lnSpc>
                        <a:spcBef>
                          <a:spcPts val="600"/>
                        </a:spcBef>
                        <a:spcAft>
                          <a:spcPts val="0"/>
                        </a:spcAft>
                        <a:buNone/>
                      </a:pPr>
                      <a:r>
                        <a:rPr lang="en" sz="600">
                          <a:latin typeface="Merriweather"/>
                          <a:ea typeface="Merriweather"/>
                          <a:cs typeface="Merriweather"/>
                          <a:sym typeface="Merriweather"/>
                        </a:rPr>
                        <a:t>Streets, Roads, sidewalks,parks, etc.</a:t>
                      </a:r>
                      <a:endParaRPr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Illegal Landfills Detection</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u="sng">
                          <a:solidFill>
                            <a:schemeClr val="hlink"/>
                          </a:solidFill>
                          <a:latin typeface="Merriweather"/>
                          <a:ea typeface="Merriweather"/>
                          <a:cs typeface="Merriweather"/>
                          <a:sym typeface="Merriweather"/>
                          <a:hlinkClick r:id="rId9"/>
                        </a:rPr>
                        <a:t>[17]</a:t>
                      </a:r>
                      <a:endParaRPr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825">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YOLOv5</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Custom Dataset</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highway</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a:latin typeface="Merriweather"/>
                          <a:ea typeface="Merriweather"/>
                          <a:cs typeface="Merriweather"/>
                          <a:sym typeface="Merriweather"/>
                        </a:rPr>
                        <a:t>Various</a:t>
                      </a:r>
                      <a:endParaRPr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215900" rtl="0" algn="l">
                        <a:lnSpc>
                          <a:spcPct val="107000"/>
                        </a:lnSpc>
                        <a:spcBef>
                          <a:spcPts val="600"/>
                        </a:spcBef>
                        <a:spcAft>
                          <a:spcPts val="0"/>
                        </a:spcAft>
                        <a:buNone/>
                      </a:pPr>
                      <a:r>
                        <a:rPr lang="en" sz="600">
                          <a:latin typeface="Merriweather"/>
                          <a:ea typeface="Merriweather"/>
                          <a:cs typeface="Merriweather"/>
                          <a:sym typeface="Merriweather"/>
                        </a:rPr>
                        <a:t>Potholes and </a:t>
                      </a:r>
                      <a:r>
                        <a:rPr lang="en" sz="600">
                          <a:latin typeface="Merriweather"/>
                          <a:ea typeface="Merriweather"/>
                          <a:cs typeface="Merriweather"/>
                          <a:sym typeface="Merriweather"/>
                        </a:rPr>
                        <a:t>Cracks Detection</a:t>
                      </a:r>
                      <a:r>
                        <a:rPr lang="en" sz="600">
                          <a:latin typeface="Merriweather"/>
                          <a:ea typeface="Merriweather"/>
                          <a:cs typeface="Merriweather"/>
                          <a:sym typeface="Merriweather"/>
                        </a:rPr>
                        <a:t>, Classification</a:t>
                      </a:r>
                      <a:endParaRPr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lang="en" sz="600" u="sng">
                          <a:solidFill>
                            <a:schemeClr val="hlink"/>
                          </a:solidFill>
                          <a:latin typeface="Merriweather"/>
                          <a:ea typeface="Merriweather"/>
                          <a:cs typeface="Merriweather"/>
                          <a:sym typeface="Merriweather"/>
                          <a:hlinkClick r:id="rId10"/>
                        </a:rPr>
                        <a:t>[18]</a:t>
                      </a:r>
                      <a:endParaRPr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416" name="Google Shape;416;p64"/>
          <p:cNvGraphicFramePr/>
          <p:nvPr/>
        </p:nvGraphicFramePr>
        <p:xfrm>
          <a:off x="167700" y="3265250"/>
          <a:ext cx="3000000" cy="3000000"/>
        </p:xfrm>
        <a:graphic>
          <a:graphicData uri="http://schemas.openxmlformats.org/drawingml/2006/table">
            <a:tbl>
              <a:tblPr>
                <a:noFill/>
                <a:tableStyleId>{0A5E23A6-C443-4758-85F2-FEDCC1187D0E}</a:tableStyleId>
              </a:tblPr>
              <a:tblGrid>
                <a:gridCol w="1697925"/>
                <a:gridCol w="1069975"/>
                <a:gridCol w="1116475"/>
                <a:gridCol w="1046675"/>
                <a:gridCol w="1221100"/>
                <a:gridCol w="349750"/>
              </a:tblGrid>
              <a:tr h="310650">
                <a:tc>
                  <a:txBody>
                    <a:bodyPr/>
                    <a:lstStyle/>
                    <a:p>
                      <a:pPr indent="0" lvl="0" marL="12700" marR="114300" rtl="0" algn="l">
                        <a:lnSpc>
                          <a:spcPct val="107000"/>
                        </a:lnSpc>
                        <a:spcBef>
                          <a:spcPts val="600"/>
                        </a:spcBef>
                        <a:spcAft>
                          <a:spcPts val="0"/>
                        </a:spcAft>
                        <a:buNone/>
                      </a:pPr>
                      <a:r>
                        <a:rPr b="1" lang="en" sz="600">
                          <a:latin typeface="Merriweather"/>
                          <a:ea typeface="Merriweather"/>
                          <a:cs typeface="Merriweather"/>
                          <a:sym typeface="Merriweather"/>
                        </a:rPr>
                        <a:t>Tiny Yolo Object detection,CNN</a:t>
                      </a:r>
                      <a:endParaRPr b="1"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203200" rtl="0" algn="l">
                        <a:lnSpc>
                          <a:spcPct val="107000"/>
                        </a:lnSpc>
                        <a:spcBef>
                          <a:spcPts val="600"/>
                        </a:spcBef>
                        <a:spcAft>
                          <a:spcPts val="0"/>
                        </a:spcAft>
                        <a:buNone/>
                      </a:pPr>
                      <a:r>
                        <a:rPr b="1" lang="en" sz="600">
                          <a:latin typeface="Merriweather"/>
                          <a:ea typeface="Merriweather"/>
                          <a:cs typeface="Merriweather"/>
                          <a:sym typeface="Merriweather"/>
                        </a:rPr>
                        <a:t>Online Open </a:t>
                      </a:r>
                      <a:r>
                        <a:rPr b="1" lang="en" sz="600">
                          <a:latin typeface="Merriweather"/>
                          <a:ea typeface="Merriweather"/>
                          <a:cs typeface="Merriweather"/>
                          <a:sym typeface="Merriweather"/>
                        </a:rPr>
                        <a:t>Source And</a:t>
                      </a:r>
                      <a:r>
                        <a:rPr b="1" lang="en" sz="600">
                          <a:latin typeface="Merriweather"/>
                          <a:ea typeface="Merriweather"/>
                          <a:cs typeface="Merriweather"/>
                          <a:sym typeface="Merriweather"/>
                        </a:rPr>
                        <a:t> Custom Dataset</a:t>
                      </a:r>
                      <a:endParaRPr b="1"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Road</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203200" rtl="0" algn="l">
                        <a:lnSpc>
                          <a:spcPct val="107000"/>
                        </a:lnSpc>
                        <a:spcBef>
                          <a:spcPts val="600"/>
                        </a:spcBef>
                        <a:spcAft>
                          <a:spcPts val="0"/>
                        </a:spcAft>
                        <a:buNone/>
                      </a:pPr>
                      <a:r>
                        <a:rPr b="1" lang="en" sz="600">
                          <a:latin typeface="Merriweather"/>
                          <a:ea typeface="Merriweather"/>
                          <a:cs typeface="Merriweather"/>
                          <a:sym typeface="Merriweather"/>
                        </a:rPr>
                        <a:t>Various ranges </a:t>
                      </a:r>
                      <a:r>
                        <a:rPr b="1" lang="en" sz="600">
                          <a:latin typeface="Merriweather"/>
                          <a:ea typeface="Merriweather"/>
                          <a:cs typeface="Merriweather"/>
                          <a:sym typeface="Merriweather"/>
                        </a:rPr>
                        <a:t>of height</a:t>
                      </a:r>
                      <a:r>
                        <a:rPr b="1" lang="en" sz="600">
                          <a:latin typeface="Merriweather"/>
                          <a:ea typeface="Merriweather"/>
                          <a:cs typeface="Merriweather"/>
                          <a:sym typeface="Merriweather"/>
                        </a:rPr>
                        <a:t> up to 30m</a:t>
                      </a:r>
                      <a:endParaRPr b="1"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Pothole Detection</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u="sng">
                          <a:solidFill>
                            <a:schemeClr val="hlink"/>
                          </a:solidFill>
                          <a:latin typeface="Merriweather"/>
                          <a:ea typeface="Merriweather"/>
                          <a:cs typeface="Merriweather"/>
                          <a:sym typeface="Merriweather"/>
                          <a:hlinkClick r:id="rId11"/>
                        </a:rPr>
                        <a:t>[19]</a:t>
                      </a:r>
                      <a:endParaRPr b="1"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4100">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YOLOv3–ResNet101</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27000" rtl="0" algn="l">
                        <a:lnSpc>
                          <a:spcPct val="107000"/>
                        </a:lnSpc>
                        <a:spcBef>
                          <a:spcPts val="600"/>
                        </a:spcBef>
                        <a:spcAft>
                          <a:spcPts val="0"/>
                        </a:spcAft>
                        <a:buNone/>
                      </a:pPr>
                      <a:r>
                        <a:rPr b="1" lang="en" sz="600">
                          <a:latin typeface="Merriweather"/>
                          <a:ea typeface="Merriweather"/>
                          <a:cs typeface="Merriweather"/>
                          <a:sym typeface="Merriweather"/>
                        </a:rPr>
                        <a:t>consecutive RGB </a:t>
                      </a:r>
                      <a:r>
                        <a:rPr b="1" lang="en" sz="600">
                          <a:latin typeface="Merriweather"/>
                          <a:ea typeface="Merriweather"/>
                          <a:cs typeface="Merriweather"/>
                          <a:sym typeface="Merriweather"/>
                        </a:rPr>
                        <a:t>frame of</a:t>
                      </a:r>
                      <a:r>
                        <a:rPr b="1" lang="en" sz="600">
                          <a:latin typeface="Merriweather"/>
                          <a:ea typeface="Merriweather"/>
                          <a:cs typeface="Merriweather"/>
                          <a:sym typeface="Merriweather"/>
                        </a:rPr>
                        <a:t> custom video</a:t>
                      </a:r>
                      <a:endParaRPr b="1"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highways</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Various</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Pothole Detection</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u="sng">
                          <a:solidFill>
                            <a:schemeClr val="hlink"/>
                          </a:solidFill>
                          <a:latin typeface="Merriweather"/>
                          <a:ea typeface="Merriweather"/>
                          <a:cs typeface="Merriweather"/>
                          <a:sym typeface="Merriweather"/>
                          <a:hlinkClick r:id="rId12"/>
                        </a:rPr>
                        <a:t>[20]</a:t>
                      </a:r>
                      <a:endParaRPr b="1"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6400">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Faster R-CNN, and </a:t>
                      </a:r>
                      <a:r>
                        <a:rPr b="1" lang="en" sz="600">
                          <a:latin typeface="Merriweather"/>
                          <a:ea typeface="Merriweather"/>
                          <a:cs typeface="Merriweather"/>
                          <a:sym typeface="Merriweather"/>
                        </a:rPr>
                        <a:t>SSD models</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Custom Dataset</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road</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Various</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77800" rtl="0" algn="l">
                        <a:lnSpc>
                          <a:spcPct val="107000"/>
                        </a:lnSpc>
                        <a:spcBef>
                          <a:spcPts val="600"/>
                        </a:spcBef>
                        <a:spcAft>
                          <a:spcPts val="0"/>
                        </a:spcAft>
                        <a:buNone/>
                      </a:pPr>
                      <a:r>
                        <a:rPr b="1" lang="en" sz="600">
                          <a:latin typeface="Merriweather"/>
                          <a:ea typeface="Merriweather"/>
                          <a:cs typeface="Merriweather"/>
                          <a:sym typeface="Merriweather"/>
                        </a:rPr>
                        <a:t>Debris caused by </a:t>
                      </a:r>
                      <a:r>
                        <a:rPr b="1" lang="en" sz="600">
                          <a:latin typeface="Merriweather"/>
                          <a:ea typeface="Merriweather"/>
                          <a:cs typeface="Merriweather"/>
                          <a:sym typeface="Merriweather"/>
                        </a:rPr>
                        <a:t>Vehicle Accidents</a:t>
                      </a:r>
                      <a:r>
                        <a:rPr b="1" lang="en" sz="600">
                          <a:latin typeface="Merriweather"/>
                          <a:ea typeface="Merriweather"/>
                          <a:cs typeface="Merriweather"/>
                          <a:sym typeface="Merriweather"/>
                        </a:rPr>
                        <a:t> Detection</a:t>
                      </a:r>
                      <a:endParaRPr b="1"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u="sng">
                          <a:solidFill>
                            <a:schemeClr val="hlink"/>
                          </a:solidFill>
                          <a:latin typeface="Merriweather"/>
                          <a:ea typeface="Merriweather"/>
                          <a:cs typeface="Merriweather"/>
                          <a:sym typeface="Merriweather"/>
                          <a:hlinkClick r:id="rId13"/>
                        </a:rPr>
                        <a:t>[21]</a:t>
                      </a:r>
                      <a:endParaRPr b="1" sz="600" u="sng">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5725">
                <a:tc>
                  <a:txBody>
                    <a:bodyPr/>
                    <a:lstStyle/>
                    <a:p>
                      <a:pPr indent="0" lvl="0" marL="12700" marR="342900" rtl="0" algn="l">
                        <a:lnSpc>
                          <a:spcPct val="107000"/>
                        </a:lnSpc>
                        <a:spcBef>
                          <a:spcPts val="600"/>
                        </a:spcBef>
                        <a:spcAft>
                          <a:spcPts val="0"/>
                        </a:spcAft>
                        <a:buNone/>
                      </a:pPr>
                      <a:r>
                        <a:rPr b="1" lang="en" sz="600">
                          <a:latin typeface="Merriweather"/>
                          <a:ea typeface="Merriweather"/>
                          <a:cs typeface="Merriweather"/>
                          <a:sym typeface="Merriweather"/>
                        </a:rPr>
                        <a:t>Convolutional LSTM</a:t>
                      </a:r>
                      <a:r>
                        <a:rPr b="1" lang="en" sz="600">
                          <a:latin typeface="Merriweather"/>
                          <a:ea typeface="Merriweather"/>
                          <a:cs typeface="Merriweather"/>
                          <a:sym typeface="Merriweather"/>
                        </a:rPr>
                        <a:t>(ConvLSTM)</a:t>
                      </a:r>
                      <a:endParaRPr b="1"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Custom Dataset</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road</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36111"/>
                        </a:lnSpc>
                        <a:spcBef>
                          <a:spcPts val="0"/>
                        </a:spcBef>
                        <a:spcAft>
                          <a:spcPts val="0"/>
                        </a:spcAft>
                        <a:buNone/>
                      </a:pPr>
                      <a:r>
                        <a:rPr b="1" lang="en" sz="600">
                          <a:latin typeface="Merriweather"/>
                          <a:ea typeface="Merriweather"/>
                          <a:cs typeface="Merriweather"/>
                          <a:sym typeface="Merriweather"/>
                        </a:rPr>
                        <a:t>Various ranges of height</a:t>
                      </a:r>
                      <a:endParaRPr b="1" sz="600">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241300" rtl="0" algn="l">
                        <a:lnSpc>
                          <a:spcPct val="107000"/>
                        </a:lnSpc>
                        <a:spcBef>
                          <a:spcPts val="600"/>
                        </a:spcBef>
                        <a:spcAft>
                          <a:spcPts val="0"/>
                        </a:spcAft>
                        <a:buNone/>
                      </a:pPr>
                      <a:r>
                        <a:rPr b="1" lang="en" sz="600">
                          <a:latin typeface="Merriweather"/>
                          <a:ea typeface="Merriweather"/>
                          <a:cs typeface="Merriweather"/>
                          <a:sym typeface="Merriweather"/>
                        </a:rPr>
                        <a:t>Crashed Car Detection,Classification</a:t>
                      </a:r>
                      <a:endParaRPr b="1" sz="600">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rtl="0" algn="l">
                        <a:lnSpc>
                          <a:spcPct val="52777"/>
                        </a:lnSpc>
                        <a:spcBef>
                          <a:spcPts val="0"/>
                        </a:spcBef>
                        <a:spcAft>
                          <a:spcPts val="0"/>
                        </a:spcAft>
                        <a:buNone/>
                      </a:pPr>
                      <a:r>
                        <a:rPr b="1" lang="en" sz="600" u="sng">
                          <a:solidFill>
                            <a:schemeClr val="hlink"/>
                          </a:solidFill>
                          <a:latin typeface="Merriweather"/>
                          <a:ea typeface="Merriweather"/>
                          <a:cs typeface="Merriweather"/>
                          <a:sym typeface="Merriweather"/>
                          <a:hlinkClick r:id="rId14"/>
                        </a:rPr>
                        <a:t>[22]</a:t>
                      </a:r>
                      <a:r>
                        <a:rPr b="1" lang="en" sz="600">
                          <a:solidFill>
                            <a:srgbClr val="0462C1"/>
                          </a:solidFill>
                          <a:latin typeface="Merriweather"/>
                          <a:ea typeface="Merriweather"/>
                          <a:cs typeface="Merriweather"/>
                          <a:sym typeface="Merriweather"/>
                        </a:rPr>
                        <a:t>  </a:t>
                      </a:r>
                      <a:endParaRPr b="1" baseline="30000" sz="2300">
                        <a:solidFill>
                          <a:srgbClr val="FFFFFF"/>
                        </a:solidFill>
                        <a:latin typeface="Merriweather"/>
                        <a:ea typeface="Merriweather"/>
                        <a:cs typeface="Merriweather"/>
                        <a:sym typeface="Merriweather"/>
                      </a:endParaRPr>
                    </a:p>
                  </a:txBody>
                  <a:tcPr marT="603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17" name="Google Shape;417;p64"/>
          <p:cNvSpPr txBox="1"/>
          <p:nvPr>
            <p:ph type="title"/>
          </p:nvPr>
        </p:nvSpPr>
        <p:spPr>
          <a:xfrm>
            <a:off x="93850" y="41525"/>
            <a:ext cx="8243400" cy="31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2D3B45"/>
                </a:solidFill>
              </a:rPr>
              <a:t>Literature Survey </a:t>
            </a:r>
            <a:endParaRPr b="1"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49950" y="69225"/>
            <a:ext cx="8243400" cy="277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1800">
                <a:solidFill>
                  <a:srgbClr val="2D3B45"/>
                </a:solidFill>
              </a:rPr>
              <a:t>Technology Survey </a:t>
            </a:r>
            <a:endParaRPr b="1" sz="1800"/>
          </a:p>
        </p:txBody>
      </p:sp>
      <p:sp>
        <p:nvSpPr>
          <p:cNvPr id="423" name="Google Shape;423;p65"/>
          <p:cNvSpPr txBox="1"/>
          <p:nvPr/>
        </p:nvSpPr>
        <p:spPr>
          <a:xfrm>
            <a:off x="49950" y="2754625"/>
            <a:ext cx="8938800" cy="2439300"/>
          </a:xfrm>
          <a:prstGeom prst="rect">
            <a:avLst/>
          </a:prstGeom>
          <a:noFill/>
          <a:ln>
            <a:noFill/>
          </a:ln>
        </p:spPr>
        <p:txBody>
          <a:bodyPr anchorCtr="0" anchor="t" bIns="91425" lIns="91425" spcFirstLastPara="1" rIns="91425" wrap="square" tIns="91425">
            <a:spAutoFit/>
          </a:bodyPr>
          <a:lstStyle/>
          <a:p>
            <a:pPr indent="0" lvl="0" marL="0" rtl="0" algn="just">
              <a:lnSpc>
                <a:spcPct val="163636"/>
              </a:lnSpc>
              <a:spcBef>
                <a:spcPts val="100"/>
              </a:spcBef>
              <a:spcAft>
                <a:spcPts val="0"/>
              </a:spcAft>
              <a:buNone/>
            </a:pPr>
            <a:r>
              <a:rPr lang="en" sz="1200">
                <a:latin typeface="Calibri"/>
                <a:ea typeface="Calibri"/>
                <a:cs typeface="Calibri"/>
                <a:sym typeface="Calibri"/>
              </a:rPr>
              <a:t>•</a:t>
            </a:r>
            <a:r>
              <a:rPr b="1" lang="en" sz="1200">
                <a:latin typeface="Merriweather"/>
                <a:ea typeface="Merriweather"/>
                <a:cs typeface="Merriweather"/>
                <a:sym typeface="Merriweather"/>
              </a:rPr>
              <a:t>The technology survey found a wide range of systems addressing   different urban issues such </a:t>
            </a:r>
            <a:r>
              <a:rPr b="1" lang="en" sz="1200">
                <a:latin typeface="Merriweather"/>
                <a:ea typeface="Merriweather"/>
                <a:cs typeface="Merriweather"/>
                <a:sym typeface="Merriweather"/>
              </a:rPr>
              <a:t>as illegal</a:t>
            </a:r>
            <a:r>
              <a:rPr b="1" lang="en" sz="1200">
                <a:latin typeface="Merriweather"/>
                <a:ea typeface="Merriweather"/>
                <a:cs typeface="Merriweather"/>
                <a:sym typeface="Merriweather"/>
              </a:rPr>
              <a:t> dumping, garbage detection,   potholes, construction activities, and dead animal detection.</a:t>
            </a:r>
            <a:endParaRPr b="1" sz="1200">
              <a:latin typeface="Merriweather"/>
              <a:ea typeface="Merriweather"/>
              <a:cs typeface="Merriweather"/>
              <a:sym typeface="Merriweather"/>
            </a:endParaRPr>
          </a:p>
          <a:p>
            <a:pPr indent="0" lvl="0" marL="0" rtl="0" algn="just">
              <a:lnSpc>
                <a:spcPct val="163636"/>
              </a:lnSpc>
              <a:spcBef>
                <a:spcPts val="1000"/>
              </a:spcBef>
              <a:spcAft>
                <a:spcPts val="0"/>
              </a:spcAft>
              <a:buNone/>
            </a:pPr>
            <a:r>
              <a:rPr b="1" lang="en" sz="1200">
                <a:latin typeface="Merriweather"/>
                <a:ea typeface="Merriweather"/>
                <a:cs typeface="Merriweather"/>
                <a:sym typeface="Merriweather"/>
              </a:rPr>
              <a:t>•UAV systems combined with cutting-edge models have been shown to   improve effectiveness,precision, and security in the upkeep of urban   infrastructure.</a:t>
            </a:r>
            <a:endParaRPr b="1" sz="1200">
              <a:latin typeface="Merriweather"/>
              <a:ea typeface="Merriweather"/>
              <a:cs typeface="Merriweather"/>
              <a:sym typeface="Merriweather"/>
            </a:endParaRPr>
          </a:p>
          <a:p>
            <a:pPr indent="0" lvl="0" marL="0" rtl="0" algn="just">
              <a:lnSpc>
                <a:spcPct val="163636"/>
              </a:lnSpc>
              <a:spcBef>
                <a:spcPts val="1000"/>
              </a:spcBef>
              <a:spcAft>
                <a:spcPts val="0"/>
              </a:spcAft>
              <a:buNone/>
            </a:pPr>
            <a:r>
              <a:rPr b="1" lang="en" sz="1200">
                <a:latin typeface="Merriweather"/>
                <a:ea typeface="Merriweather"/>
                <a:cs typeface="Merriweather"/>
                <a:sym typeface="Merriweather"/>
              </a:rPr>
              <a:t>•Machine learning, especially advanced deep learning frameworks such   as  YOLO,  CNN  models,  and  Faster  R-CNN,  have  significantly   contributed to identifying road irregularities </a:t>
            </a:r>
            <a:r>
              <a:rPr b="1" lang="en" sz="1200">
                <a:latin typeface="Merriweather"/>
                <a:ea typeface="Merriweather"/>
                <a:cs typeface="Merriweather"/>
                <a:sym typeface="Merriweather"/>
              </a:rPr>
              <a:t>and dangers</a:t>
            </a:r>
            <a:r>
              <a:rPr b="1" lang="en" sz="1200">
                <a:latin typeface="Merriweather"/>
                <a:ea typeface="Merriweather"/>
                <a:cs typeface="Merriweather"/>
                <a:sym typeface="Merriweather"/>
              </a:rPr>
              <a:t>. This has led   to enhancements in road quality, transportation management, </a:t>
            </a:r>
            <a:r>
              <a:rPr b="1" lang="en" sz="1200">
                <a:latin typeface="Merriweather"/>
                <a:ea typeface="Merriweather"/>
                <a:cs typeface="Merriweather"/>
                <a:sym typeface="Merriweather"/>
              </a:rPr>
              <a:t>and urban resilience</a:t>
            </a:r>
            <a:r>
              <a:rPr b="1" lang="en" sz="1200">
                <a:latin typeface="Merriweather"/>
                <a:ea typeface="Merriweather"/>
                <a:cs typeface="Merriweather"/>
                <a:sym typeface="Merriweather"/>
              </a:rPr>
              <a:t>.</a:t>
            </a:r>
            <a:endParaRPr b="1" sz="1200">
              <a:latin typeface="Merriweather"/>
              <a:ea typeface="Merriweather"/>
              <a:cs typeface="Merriweather"/>
              <a:sym typeface="Merriweather"/>
            </a:endParaRPr>
          </a:p>
        </p:txBody>
      </p:sp>
      <p:pic>
        <p:nvPicPr>
          <p:cNvPr id="424" name="Google Shape;424;p65"/>
          <p:cNvPicPr preferRelativeResize="0"/>
          <p:nvPr/>
        </p:nvPicPr>
        <p:blipFill>
          <a:blip r:embed="rId3">
            <a:alphaModFix/>
          </a:blip>
          <a:stretch>
            <a:fillRect/>
          </a:stretch>
        </p:blipFill>
        <p:spPr>
          <a:xfrm>
            <a:off x="0" y="346437"/>
            <a:ext cx="9144002" cy="2408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9950" y="390150"/>
            <a:ext cx="8243400" cy="422100"/>
          </a:xfrm>
          <a:prstGeom prst="rect">
            <a:avLst/>
          </a:prstGeom>
        </p:spPr>
        <p:txBody>
          <a:bodyPr anchorCtr="0" anchor="ctr" bIns="91425" lIns="91425" spcFirstLastPara="1" rIns="91425" wrap="square" tIns="91425">
            <a:noAutofit/>
          </a:bodyPr>
          <a:lstStyle/>
          <a:p>
            <a:pPr indent="0" lvl="0" marL="12700" rtl="0" algn="l">
              <a:lnSpc>
                <a:spcPct val="90000"/>
              </a:lnSpc>
              <a:spcBef>
                <a:spcPts val="0"/>
              </a:spcBef>
              <a:spcAft>
                <a:spcPts val="0"/>
              </a:spcAft>
              <a:buSzPts val="990"/>
              <a:buNone/>
            </a:pPr>
            <a:r>
              <a:t/>
            </a:r>
            <a:endParaRPr b="1" sz="3000">
              <a:solidFill>
                <a:schemeClr val="dk1"/>
              </a:solidFill>
            </a:endParaRPr>
          </a:p>
          <a:p>
            <a:pPr indent="0" lvl="0" marL="0" rtl="0" algn="l">
              <a:spcBef>
                <a:spcPts val="0"/>
              </a:spcBef>
              <a:spcAft>
                <a:spcPts val="0"/>
              </a:spcAft>
              <a:buSzPts val="990"/>
              <a:buNone/>
            </a:pPr>
            <a:r>
              <a:t/>
            </a:r>
            <a:endParaRPr sz="3240"/>
          </a:p>
        </p:txBody>
      </p:sp>
      <p:graphicFrame>
        <p:nvGraphicFramePr>
          <p:cNvPr id="118" name="Google Shape;118;p21"/>
          <p:cNvGraphicFramePr/>
          <p:nvPr/>
        </p:nvGraphicFramePr>
        <p:xfrm>
          <a:off x="79350" y="501175"/>
          <a:ext cx="3000000" cy="3000000"/>
        </p:xfrm>
        <a:graphic>
          <a:graphicData uri="http://schemas.openxmlformats.org/drawingml/2006/table">
            <a:tbl>
              <a:tblPr>
                <a:noFill/>
                <a:tableStyleId>{AF9EA478-31C3-4C80-9514-B3625DCA95CB}</a:tableStyleId>
              </a:tblPr>
              <a:tblGrid>
                <a:gridCol w="1576775"/>
                <a:gridCol w="2624925"/>
                <a:gridCol w="4783600"/>
              </a:tblGrid>
              <a:tr h="374150">
                <a:tc>
                  <a:txBody>
                    <a:bodyPr/>
                    <a:lstStyle/>
                    <a:p>
                      <a:pPr indent="0" lvl="0" marL="0" rtl="0" algn="ctr">
                        <a:spcBef>
                          <a:spcPts val="0"/>
                        </a:spcBef>
                        <a:spcAft>
                          <a:spcPts val="0"/>
                        </a:spcAft>
                        <a:buNone/>
                      </a:pPr>
                      <a:r>
                        <a:rPr b="1" lang="en" sz="1200">
                          <a:latin typeface="Merriweather"/>
                          <a:ea typeface="Merriweather"/>
                          <a:cs typeface="Merriweather"/>
                          <a:sym typeface="Merriweather"/>
                        </a:rPr>
                        <a:t>Road Anomaly</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Frequency</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Impact</a:t>
                      </a:r>
                      <a:endParaRPr b="1" sz="1200">
                        <a:latin typeface="Merriweather"/>
                        <a:ea typeface="Merriweather"/>
                        <a:cs typeface="Merriweather"/>
                        <a:sym typeface="Merriweather"/>
                      </a:endParaRPr>
                    </a:p>
                  </a:txBody>
                  <a:tcPr marT="91425" marB="91425" marR="91425" marL="91425"/>
                </a:tc>
              </a:tr>
              <a:tr h="646925">
                <a:tc>
                  <a:txBody>
                    <a:bodyPr/>
                    <a:lstStyle/>
                    <a:p>
                      <a:pPr indent="0" lvl="0" marL="0" rtl="0" algn="ctr">
                        <a:spcBef>
                          <a:spcPts val="0"/>
                        </a:spcBef>
                        <a:spcAft>
                          <a:spcPts val="0"/>
                        </a:spcAft>
                        <a:buNone/>
                      </a:pPr>
                      <a:r>
                        <a:rPr b="1" lang="en" sz="1200">
                          <a:latin typeface="Merriweather"/>
                          <a:ea typeface="Merriweather"/>
                          <a:cs typeface="Merriweather"/>
                          <a:sym typeface="Merriweather"/>
                        </a:rPr>
                        <a:t>Potholes</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Occurrence Rate: ~40–80 potholes per 100 miles.</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Annual Repair Costs: ~$5 billion nationally.</a:t>
                      </a:r>
                      <a:endParaRPr b="1" sz="1200">
                        <a:latin typeface="Merriweather"/>
                        <a:ea typeface="Merriweather"/>
                        <a:cs typeface="Merriweather"/>
                        <a:sym typeface="Merriweather"/>
                      </a:endParaRPr>
                    </a:p>
                  </a:txBody>
                  <a:tcPr marT="91425" marB="91425" marR="91425" marL="91425"/>
                </a:tc>
              </a:tr>
              <a:tr h="646925">
                <a:tc>
                  <a:txBody>
                    <a:bodyPr/>
                    <a:lstStyle/>
                    <a:p>
                      <a:pPr indent="0" lvl="0" marL="0" rtl="0" algn="ctr">
                        <a:spcBef>
                          <a:spcPts val="0"/>
                        </a:spcBef>
                        <a:spcAft>
                          <a:spcPts val="0"/>
                        </a:spcAft>
                        <a:buNone/>
                      </a:pPr>
                      <a:r>
                        <a:rPr b="1" lang="en" sz="1200">
                          <a:latin typeface="Merriweather"/>
                          <a:ea typeface="Merriweather"/>
                          <a:cs typeface="Merriweather"/>
                          <a:sym typeface="Merriweather"/>
                        </a:rPr>
                        <a:t>Cracks</a:t>
                      </a:r>
                      <a:endParaRPr b="1" sz="1200">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None/>
                      </a:pPr>
                      <a:r>
                        <a:rPr b="1" lang="en" sz="1200">
                          <a:latin typeface="Merriweather"/>
                          <a:ea typeface="Merriweather"/>
                          <a:cs typeface="Merriweather"/>
                          <a:sym typeface="Merriweather"/>
                        </a:rPr>
                        <a:t>Occurrence Rate: ~100–200 cracks per 100 miles.</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Annual Repair Costs: ~$4 billion–$6 billion nationally.</a:t>
                      </a:r>
                      <a:endParaRPr b="1" sz="1200">
                        <a:latin typeface="Merriweather"/>
                        <a:ea typeface="Merriweather"/>
                        <a:cs typeface="Merriweather"/>
                        <a:sym typeface="Merriweather"/>
                      </a:endParaRPr>
                    </a:p>
                    <a:p>
                      <a:pPr indent="0" lvl="0" marL="0" rtl="0" algn="ctr">
                        <a:spcBef>
                          <a:spcPts val="0"/>
                        </a:spcBef>
                        <a:spcAft>
                          <a:spcPts val="0"/>
                        </a:spcAft>
                        <a:buNone/>
                      </a:pPr>
                      <a:r>
                        <a:t/>
                      </a:r>
                      <a:endParaRPr b="1" sz="1200">
                        <a:latin typeface="Merriweather"/>
                        <a:ea typeface="Merriweather"/>
                        <a:cs typeface="Merriweather"/>
                        <a:sym typeface="Merriweather"/>
                      </a:endParaRPr>
                    </a:p>
                  </a:txBody>
                  <a:tcPr marT="91425" marB="91425" marR="91425" marL="91425"/>
                </a:tc>
              </a:tr>
              <a:tr h="644325">
                <a:tc>
                  <a:txBody>
                    <a:bodyPr/>
                    <a:lstStyle/>
                    <a:p>
                      <a:pPr indent="0" lvl="0" marL="0" rtl="0" algn="ctr">
                        <a:spcBef>
                          <a:spcPts val="0"/>
                        </a:spcBef>
                        <a:spcAft>
                          <a:spcPts val="0"/>
                        </a:spcAft>
                        <a:buNone/>
                      </a:pPr>
                      <a:r>
                        <a:rPr b="1" lang="en" sz="1200">
                          <a:latin typeface="Merriweather"/>
                          <a:ea typeface="Merriweather"/>
                          <a:cs typeface="Merriweather"/>
                          <a:sym typeface="Merriweather"/>
                        </a:rPr>
                        <a:t>Illegal Dumping</a:t>
                      </a:r>
                      <a:endParaRPr b="1" sz="1200">
                        <a:latin typeface="Merriweather"/>
                        <a:ea typeface="Merriweather"/>
                        <a:cs typeface="Merriweather"/>
                        <a:sym typeface="Merriweather"/>
                      </a:endParaRPr>
                    </a:p>
                  </a:txBody>
                  <a:tcPr marT="91425" marB="91425" marR="741600"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~20–30 incidents per 100 miles.</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Clean-Up Costs: ~$50 million annually across the U.S.</a:t>
                      </a:r>
                      <a:endParaRPr b="1" sz="1200">
                        <a:latin typeface="Merriweather"/>
                        <a:ea typeface="Merriweather"/>
                        <a:cs typeface="Merriweather"/>
                        <a:sym typeface="Merriweather"/>
                      </a:endParaRPr>
                    </a:p>
                  </a:txBody>
                  <a:tcPr marT="91425" marB="91425" marR="91425" marL="91425"/>
                </a:tc>
              </a:tr>
              <a:tr h="646925">
                <a:tc>
                  <a:txBody>
                    <a:bodyPr/>
                    <a:lstStyle/>
                    <a:p>
                      <a:pPr indent="0" lvl="0" marL="0" rtl="0" algn="ctr">
                        <a:spcBef>
                          <a:spcPts val="0"/>
                        </a:spcBef>
                        <a:spcAft>
                          <a:spcPts val="0"/>
                        </a:spcAft>
                        <a:buNone/>
                      </a:pPr>
                      <a:r>
                        <a:rPr b="1" lang="en" sz="1200">
                          <a:latin typeface="Merriweather"/>
                          <a:ea typeface="Merriweather"/>
                          <a:cs typeface="Merriweather"/>
                          <a:sym typeface="Merriweather"/>
                        </a:rPr>
                        <a:t>Car Accidents</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~35–50 accidents per 100 miles annually.</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Economic Impact: Vehicle repairs and associated costs exceed ~$3 billion annually.</a:t>
                      </a:r>
                      <a:endParaRPr b="1" sz="1200">
                        <a:latin typeface="Merriweather"/>
                        <a:ea typeface="Merriweather"/>
                        <a:cs typeface="Merriweather"/>
                        <a:sym typeface="Merriweather"/>
                      </a:endParaRPr>
                    </a:p>
                  </a:txBody>
                  <a:tcPr marT="91425" marB="91425" marR="91425" marL="91425"/>
                </a:tc>
              </a:tr>
              <a:tr h="1235500">
                <a:tc>
                  <a:txBody>
                    <a:bodyPr/>
                    <a:lstStyle/>
                    <a:p>
                      <a:pPr indent="0" lvl="0" marL="0" rtl="0" algn="ctr">
                        <a:spcBef>
                          <a:spcPts val="0"/>
                        </a:spcBef>
                        <a:spcAft>
                          <a:spcPts val="0"/>
                        </a:spcAft>
                        <a:buNone/>
                      </a:pPr>
                      <a:r>
                        <a:rPr b="1" lang="en" sz="1200">
                          <a:latin typeface="Merriweather"/>
                          <a:ea typeface="Merriweather"/>
                          <a:cs typeface="Merriweather"/>
                          <a:sym typeface="Merriweather"/>
                        </a:rPr>
                        <a:t>Construction</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Active Zones: ~10–25 per 100 miles at any given time.</a:t>
                      </a:r>
                      <a:endParaRPr b="1" sz="1200">
                        <a:latin typeface="Merriweather"/>
                        <a:ea typeface="Merriweather"/>
                        <a:cs typeface="Merriweather"/>
                        <a:sym typeface="Merriweather"/>
                      </a:endParaRPr>
                    </a:p>
                    <a:p>
                      <a:pPr indent="0" lvl="0" marL="0" rtl="0" algn="ctr">
                        <a:spcBef>
                          <a:spcPts val="0"/>
                        </a:spcBef>
                        <a:spcAft>
                          <a:spcPts val="0"/>
                        </a:spcAft>
                        <a:buNone/>
                      </a:pPr>
                      <a:r>
                        <a:rPr b="1" lang="en" sz="1200">
                          <a:latin typeface="Merriweather"/>
                          <a:ea typeface="Merriweather"/>
                          <a:cs typeface="Merriweather"/>
                          <a:sym typeface="Merriweather"/>
                        </a:rPr>
                        <a:t>Average Project Duration: 4–6 months.</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Accidents in Construction Zones:</a:t>
                      </a:r>
                      <a:endParaRPr b="1" sz="1200">
                        <a:latin typeface="Merriweather"/>
                        <a:ea typeface="Merriweather"/>
                        <a:cs typeface="Merriweather"/>
                        <a:sym typeface="Merriweather"/>
                      </a:endParaRPr>
                    </a:p>
                    <a:p>
                      <a:pPr indent="-304800" lvl="0" marL="457200" rtl="0" algn="ctr">
                        <a:lnSpc>
                          <a:spcPct val="115000"/>
                        </a:lnSpc>
                        <a:spcBef>
                          <a:spcPts val="1200"/>
                        </a:spcBef>
                        <a:spcAft>
                          <a:spcPts val="0"/>
                        </a:spcAft>
                        <a:buSzPts val="1200"/>
                        <a:buFont typeface="Merriweather"/>
                        <a:buChar char="●"/>
                      </a:pPr>
                      <a:r>
                        <a:rPr b="1" lang="en" sz="1200">
                          <a:latin typeface="Merriweather"/>
                          <a:ea typeface="Merriweather"/>
                          <a:cs typeface="Merriweather"/>
                          <a:sym typeface="Merriweather"/>
                        </a:rPr>
                        <a:t>Total annual construction zone crashes: ~102,000 incidents (nationwide).</a:t>
                      </a:r>
                      <a:endParaRPr b="1" sz="1200">
                        <a:latin typeface="Merriweather"/>
                        <a:ea typeface="Merriweather"/>
                        <a:cs typeface="Merriweather"/>
                        <a:sym typeface="Merriweather"/>
                      </a:endParaRPr>
                    </a:p>
                    <a:p>
                      <a:pPr indent="-304800" lvl="0" marL="457200" rtl="0" algn="ctr">
                        <a:lnSpc>
                          <a:spcPct val="115000"/>
                        </a:lnSpc>
                        <a:spcBef>
                          <a:spcPts val="0"/>
                        </a:spcBef>
                        <a:spcAft>
                          <a:spcPts val="0"/>
                        </a:spcAft>
                        <a:buSzPts val="1200"/>
                        <a:buFont typeface="Merriweather"/>
                        <a:buChar char="●"/>
                      </a:pPr>
                      <a:r>
                        <a:rPr b="1" lang="en" sz="1200">
                          <a:latin typeface="Merriweather"/>
                          <a:ea typeface="Merriweather"/>
                          <a:cs typeface="Merriweather"/>
                          <a:sym typeface="Merriweather"/>
                        </a:rPr>
                        <a:t>Fatalities: ~850 annually.</a:t>
                      </a:r>
                      <a:endParaRPr b="1" sz="1200">
                        <a:latin typeface="Merriweather"/>
                        <a:ea typeface="Merriweather"/>
                        <a:cs typeface="Merriweather"/>
                        <a:sym typeface="Merriweather"/>
                      </a:endParaRPr>
                    </a:p>
                  </a:txBody>
                  <a:tcPr marT="91425" marB="91425" marR="91425" marL="91425"/>
                </a:tc>
              </a:tr>
            </a:tbl>
          </a:graphicData>
        </a:graphic>
      </p:graphicFrame>
      <p:sp>
        <p:nvSpPr>
          <p:cNvPr id="119" name="Google Shape;119;p21"/>
          <p:cNvSpPr txBox="1"/>
          <p:nvPr/>
        </p:nvSpPr>
        <p:spPr>
          <a:xfrm>
            <a:off x="124100" y="0"/>
            <a:ext cx="8067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F1F1F"/>
                </a:solidFill>
                <a:latin typeface="Merriweather Black"/>
                <a:ea typeface="Merriweather Black"/>
                <a:cs typeface="Merriweather Black"/>
                <a:sym typeface="Merriweather Black"/>
              </a:rPr>
              <a:t>Road Anomalies in the USA: Statistics</a:t>
            </a:r>
            <a:endParaRPr sz="1800">
              <a:solidFill>
                <a:srgbClr val="1F1F1F"/>
              </a:solidFill>
              <a:latin typeface="Merriweather Black"/>
              <a:ea typeface="Merriweather Black"/>
              <a:cs typeface="Merriweather Black"/>
              <a:sym typeface="Merriweather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299175" y="237850"/>
            <a:ext cx="8243400" cy="50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800">
                <a:solidFill>
                  <a:srgbClr val="2D3B45"/>
                </a:solidFill>
              </a:rPr>
              <a:t>References - 1</a:t>
            </a:r>
            <a:endParaRPr b="1" sz="1800"/>
          </a:p>
        </p:txBody>
      </p:sp>
      <p:sp>
        <p:nvSpPr>
          <p:cNvPr id="430" name="Google Shape;430;p66"/>
          <p:cNvSpPr txBox="1"/>
          <p:nvPr/>
        </p:nvSpPr>
        <p:spPr>
          <a:xfrm>
            <a:off x="136425" y="641225"/>
            <a:ext cx="8929500" cy="44409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Aburasain, R. Y., Edirisinghe, E. A., &amp; Albatay, A. (2020). Drone-Based Cattle Detection Using Deep Neural Networks. Retrieved from</a:t>
            </a:r>
            <a:endParaRPr sz="1200">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u="sng">
                <a:solidFill>
                  <a:schemeClr val="hlink"/>
                </a:solidFill>
                <a:latin typeface="Merriweather"/>
                <a:ea typeface="Merriweather"/>
                <a:cs typeface="Merriweather"/>
                <a:sym typeface="Merriweather"/>
                <a:hlinkClick r:id="rId3"/>
              </a:rPr>
              <a:t>https://link.springer.com/chapter/10.1007/978-3-030-55180-3_44</a:t>
            </a:r>
            <a:endParaRPr sz="1200" u="sng">
              <a:solidFill>
                <a:schemeClr val="hlink"/>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Akinsemoyin, A., Awolusi, I., et al. (2023). Unmanned Aerial Systems and Deep Learning for Safety and Health Activity Monitoring on Construction Sites.</a:t>
            </a:r>
            <a:endParaRPr sz="1200">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Alam, H., Valles, D., et al. (2020). Debris Object Detection Caused by Vehicle Accidents Using UAV and Deep Learning Techniques. Retrieved from</a:t>
            </a:r>
            <a:r>
              <a:rPr lang="en" sz="1200">
                <a:uFill>
                  <a:noFill/>
                </a:uFill>
                <a:latin typeface="Merriweather"/>
                <a:ea typeface="Merriweather"/>
                <a:cs typeface="Merriweather"/>
                <a:sym typeface="Merriweather"/>
                <a:hlinkClick r:id="rId4"/>
              </a:rPr>
              <a:t> </a:t>
            </a:r>
            <a:r>
              <a:rPr lang="en" sz="1200" u="sng">
                <a:solidFill>
                  <a:schemeClr val="hlink"/>
                </a:solidFill>
                <a:latin typeface="Merriweather"/>
                <a:ea typeface="Merriweather"/>
                <a:cs typeface="Merriweather"/>
                <a:sym typeface="Merriweather"/>
                <a:hlinkClick r:id="rId5"/>
              </a:rPr>
              <a:t>https://ieeexplore.ieee.org/document/9623110</a:t>
            </a:r>
            <a:endParaRPr sz="1200" u="sng">
              <a:solidFill>
                <a:schemeClr val="hlink"/>
              </a:solidFill>
              <a:latin typeface="Merriweather"/>
              <a:ea typeface="Merriweather"/>
              <a:cs typeface="Merriweather"/>
              <a:sym typeface="Merriweather"/>
            </a:endParaRPr>
          </a:p>
          <a:p>
            <a:pPr indent="0" lvl="0" marL="457200" rtl="0" algn="l">
              <a:lnSpc>
                <a:spcPct val="200000"/>
              </a:lnSpc>
              <a:spcBef>
                <a:spcPts val="1200"/>
              </a:spcBef>
              <a:spcAft>
                <a:spcPts val="1200"/>
              </a:spcAft>
              <a:buNone/>
            </a:pPr>
            <a:r>
              <a:rPr lang="en" sz="1200">
                <a:latin typeface="Merriweather"/>
                <a:ea typeface="Merriweather"/>
                <a:cs typeface="Merriweather"/>
                <a:sym typeface="Merriweather"/>
              </a:rPr>
              <a:t>American Society of Civil Engineers. (2020). 2020 Report card for America's infrastructure. Retrieved from</a:t>
            </a:r>
            <a:r>
              <a:rPr lang="en" sz="1200">
                <a:uFill>
                  <a:noFill/>
                </a:uFill>
                <a:latin typeface="Merriweather"/>
                <a:ea typeface="Merriweather"/>
                <a:cs typeface="Merriweather"/>
                <a:sym typeface="Merriweather"/>
                <a:hlinkClick r:id="rId6"/>
              </a:rPr>
              <a:t> </a:t>
            </a:r>
            <a:r>
              <a:rPr lang="en" sz="1200" u="sng">
                <a:solidFill>
                  <a:schemeClr val="hlink"/>
                </a:solidFill>
                <a:latin typeface="Merriweather"/>
                <a:ea typeface="Merriweather"/>
                <a:cs typeface="Merriweather"/>
                <a:sym typeface="Merriweather"/>
                <a:hlinkClick r:id="rId7"/>
              </a:rPr>
              <a:t>https://infrastructurereportcard.org/</a:t>
            </a:r>
            <a:endParaRPr sz="1300">
              <a:solidFill>
                <a:schemeClr val="dk2"/>
              </a:solidFill>
              <a:latin typeface="Merriweather"/>
              <a:ea typeface="Merriweather"/>
              <a:cs typeface="Merriweather"/>
              <a:sym typeface="Merriweath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334425" y="0"/>
            <a:ext cx="8243400" cy="50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800">
                <a:solidFill>
                  <a:srgbClr val="2D3B45"/>
                </a:solidFill>
              </a:rPr>
              <a:t>References - 2</a:t>
            </a:r>
            <a:endParaRPr b="1" sz="1800"/>
          </a:p>
        </p:txBody>
      </p:sp>
      <p:sp>
        <p:nvSpPr>
          <p:cNvPr id="436" name="Google Shape;436;p67"/>
          <p:cNvSpPr txBox="1"/>
          <p:nvPr/>
        </p:nvSpPr>
        <p:spPr>
          <a:xfrm>
            <a:off x="107250" y="406350"/>
            <a:ext cx="8929500" cy="44409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Chen, X., Liu, C., Chen, L., Zhu, X., Zhang, Y., &amp; Wang, C. (2024). A Pavement Crack Detection and Evaluation Framework for a UAV Inspection System Based on Deep Learning. </a:t>
            </a:r>
            <a:r>
              <a:rPr i="1" lang="en" sz="1200">
                <a:latin typeface="Merriweather"/>
                <a:ea typeface="Merriweather"/>
                <a:cs typeface="Merriweather"/>
                <a:sym typeface="Merriweather"/>
              </a:rPr>
              <a:t>Applied Sciences, 14</a:t>
            </a:r>
            <a:r>
              <a:rPr lang="en" sz="1200">
                <a:latin typeface="Merriweather"/>
                <a:ea typeface="Merriweather"/>
                <a:cs typeface="Merriweather"/>
                <a:sym typeface="Merriweather"/>
              </a:rPr>
              <a:t>(3), 1157.</a:t>
            </a:r>
            <a:r>
              <a:rPr lang="en" sz="1200">
                <a:uFill>
                  <a:noFill/>
                </a:uFill>
                <a:latin typeface="Merriweather"/>
                <a:ea typeface="Merriweather"/>
                <a:cs typeface="Merriweather"/>
                <a:sym typeface="Merriweather"/>
                <a:hlinkClick r:id="rId3"/>
              </a:rPr>
              <a:t> </a:t>
            </a:r>
            <a:r>
              <a:rPr lang="en" sz="1200" u="sng">
                <a:solidFill>
                  <a:schemeClr val="hlink"/>
                </a:solidFill>
                <a:latin typeface="Merriweather"/>
                <a:ea typeface="Merriweather"/>
                <a:cs typeface="Merriweather"/>
                <a:sym typeface="Merriweather"/>
                <a:hlinkClick r:id="rId4"/>
              </a:rPr>
              <a:t>https://doi.org/10.3390/app14031157</a:t>
            </a:r>
            <a:endParaRPr sz="1200" u="sng">
              <a:solidFill>
                <a:schemeClr val="hlink"/>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Chen, X., Liu, C., et al. (n.d.). A Pavement Crack Detection and Evaluation Framework for a UAV Inspection System Based on Deep Learning. Retrieved from</a:t>
            </a:r>
            <a:r>
              <a:rPr lang="en" sz="1200">
                <a:uFill>
                  <a:noFill/>
                </a:uFill>
                <a:latin typeface="Merriweather"/>
                <a:ea typeface="Merriweather"/>
                <a:cs typeface="Merriweather"/>
                <a:sym typeface="Merriweather"/>
                <a:hlinkClick r:id="rId5"/>
              </a:rPr>
              <a:t> </a:t>
            </a:r>
            <a:r>
              <a:rPr lang="en" sz="1200" u="sng">
                <a:solidFill>
                  <a:schemeClr val="hlink"/>
                </a:solidFill>
                <a:latin typeface="Merriweather"/>
                <a:ea typeface="Merriweather"/>
                <a:cs typeface="Merriweather"/>
                <a:sym typeface="Merriweather"/>
                <a:hlinkClick r:id="rId6"/>
              </a:rPr>
              <a:t>https://www.mdpi.com/2076-3417/14/3/1157</a:t>
            </a:r>
            <a:endParaRPr sz="1200" u="sng">
              <a:solidFill>
                <a:schemeClr val="hlink"/>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Choi, D., Bell, W., et al. (n.d.). UAV-Driven Structural Crack Detection and Location Determination Using Convolutional Neural Networks. Retrieved from</a:t>
            </a:r>
            <a:r>
              <a:rPr lang="en" sz="1200">
                <a:uFill>
                  <a:noFill/>
                </a:uFill>
                <a:latin typeface="Merriweather"/>
                <a:ea typeface="Merriweather"/>
                <a:cs typeface="Merriweather"/>
                <a:sym typeface="Merriweather"/>
                <a:hlinkClick r:id="rId7"/>
              </a:rPr>
              <a:t> </a:t>
            </a:r>
            <a:r>
              <a:rPr lang="en" sz="1200" u="sng">
                <a:solidFill>
                  <a:schemeClr val="hlink"/>
                </a:solidFill>
                <a:latin typeface="Merriweather"/>
                <a:ea typeface="Merriweather"/>
                <a:cs typeface="Merriweather"/>
                <a:sym typeface="Merriweather"/>
                <a:hlinkClick r:id="rId8"/>
              </a:rPr>
              <a:t>https://www.mdpi.com/1424-8220/21/8/2650</a:t>
            </a:r>
            <a:endParaRPr sz="1200" u="sng">
              <a:solidFill>
                <a:schemeClr val="hlink"/>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Elamin, A., Rabbany, A., et al. (n.d.). UAV-Based Pavement Crack Detection Using Deep Convolutional Neural Networks.</a:t>
            </a:r>
            <a:endParaRPr sz="1200">
              <a:latin typeface="Merriweather"/>
              <a:ea typeface="Merriweather"/>
              <a:cs typeface="Merriweather"/>
              <a:sym typeface="Merriweather"/>
            </a:endParaRPr>
          </a:p>
          <a:p>
            <a:pPr indent="0" lvl="0" marL="457200" rtl="0" algn="l">
              <a:lnSpc>
                <a:spcPct val="200000"/>
              </a:lnSpc>
              <a:spcBef>
                <a:spcPts val="1200"/>
              </a:spcBef>
              <a:spcAft>
                <a:spcPts val="1200"/>
              </a:spcAft>
              <a:buNone/>
            </a:pPr>
            <a:r>
              <a:rPr lang="en" sz="1200">
                <a:latin typeface="Merriweather"/>
                <a:ea typeface="Merriweather"/>
                <a:cs typeface="Merriweather"/>
                <a:sym typeface="Merriweather"/>
              </a:rPr>
              <a:t>Gao, J. (2023). Smart City Drone Cloud and Machine Learning. </a:t>
            </a:r>
            <a:r>
              <a:rPr i="1" lang="en" sz="1200">
                <a:latin typeface="Merriweather"/>
                <a:ea typeface="Merriweather"/>
                <a:cs typeface="Merriweather"/>
                <a:sym typeface="Merriweather"/>
              </a:rPr>
              <a:t>IEEE Future Technology Summit - UAV Track in Taiwan</a:t>
            </a:r>
            <a:r>
              <a:rPr lang="en" sz="1200">
                <a:latin typeface="Merriweather"/>
                <a:ea typeface="Merriweather"/>
                <a:cs typeface="Merriweather"/>
                <a:sym typeface="Merriweather"/>
              </a:rPr>
              <a:t>. Retrieved from</a:t>
            </a:r>
            <a:r>
              <a:rPr lang="en" sz="1200">
                <a:uFill>
                  <a:noFill/>
                </a:uFill>
                <a:latin typeface="Merriweather"/>
                <a:ea typeface="Merriweather"/>
                <a:cs typeface="Merriweather"/>
                <a:sym typeface="Merriweather"/>
                <a:hlinkClick r:id="rId9"/>
              </a:rPr>
              <a:t> </a:t>
            </a:r>
            <a:r>
              <a:rPr lang="en" sz="1200" u="sng">
                <a:solidFill>
                  <a:schemeClr val="hlink"/>
                </a:solidFill>
                <a:latin typeface="Merriweather"/>
                <a:ea typeface="Merriweather"/>
                <a:cs typeface="Merriweather"/>
                <a:sym typeface="Merriweather"/>
                <a:hlinkClick r:id="rId10"/>
              </a:rPr>
              <a:t>https://www.researchgate.net/publication/372519283</a:t>
            </a:r>
            <a:endParaRPr sz="1200">
              <a:latin typeface="Merriweather"/>
              <a:ea typeface="Merriweather"/>
              <a:cs typeface="Merriweather"/>
              <a:sym typeface="Merriweath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322675" y="0"/>
            <a:ext cx="8243400" cy="50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800">
                <a:solidFill>
                  <a:srgbClr val="2D3B45"/>
                </a:solidFill>
              </a:rPr>
              <a:t>References - 3</a:t>
            </a:r>
            <a:endParaRPr b="1" sz="1800"/>
          </a:p>
        </p:txBody>
      </p:sp>
      <p:sp>
        <p:nvSpPr>
          <p:cNvPr id="442" name="Google Shape;442;p68"/>
          <p:cNvSpPr txBox="1"/>
          <p:nvPr/>
        </p:nvSpPr>
        <p:spPr>
          <a:xfrm>
            <a:off x="107250" y="442275"/>
            <a:ext cx="8929500" cy="44409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Johnson, B., et al. (2020). Enhancing Transportation Infrastructure Management Through UAV Technology. </a:t>
            </a:r>
            <a:r>
              <a:rPr i="1" lang="en" sz="1200">
                <a:latin typeface="Merriweather"/>
                <a:ea typeface="Merriweather"/>
                <a:cs typeface="Merriweather"/>
                <a:sym typeface="Merriweather"/>
              </a:rPr>
              <a:t>Transportation Research Part A: Policy and Practice, 72</a:t>
            </a:r>
            <a:r>
              <a:rPr lang="en" sz="1200">
                <a:latin typeface="Merriweather"/>
                <a:ea typeface="Merriweather"/>
                <a:cs typeface="Merriweather"/>
                <a:sym typeface="Merriweather"/>
              </a:rPr>
              <a:t>, 98-112.</a:t>
            </a:r>
            <a:endParaRPr sz="1200">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Javan, F. D., Zarrinpanjeh, N., et al. (n.d.). Automatic Crack Detection of Road Pavement Based on Aerial UAV Imagery.</a:t>
            </a:r>
            <a:endParaRPr sz="1200">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Kamilaris, A., Ahmed, F., et al. (n.d.). DumpingMapper: Illegal dumping detection from high spatial resolution satellite imagery.</a:t>
            </a:r>
            <a:endParaRPr sz="1200">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Khare, O. M., Gandhi, S., Rahalkar, A. M., &amp; Mane, S. (2023). YOLOv8-Based Visual Detection of Road Hazards: Potholes, Sewer Covers, and Manholes. </a:t>
            </a:r>
            <a:r>
              <a:rPr i="1" lang="en" sz="1200">
                <a:latin typeface="Merriweather"/>
                <a:ea typeface="Merriweather"/>
                <a:cs typeface="Merriweather"/>
                <a:sym typeface="Merriweather"/>
              </a:rPr>
              <a:t>arXiv:2311.00073</a:t>
            </a:r>
            <a:r>
              <a:rPr lang="en" sz="1200">
                <a:latin typeface="Merriweather"/>
                <a:ea typeface="Merriweather"/>
                <a:cs typeface="Merriweather"/>
                <a:sym typeface="Merriweather"/>
              </a:rPr>
              <a:t>. Retrieved from</a:t>
            </a:r>
            <a:r>
              <a:rPr lang="en" sz="1200">
                <a:uFill>
                  <a:noFill/>
                </a:uFill>
                <a:latin typeface="Merriweather"/>
                <a:ea typeface="Merriweather"/>
                <a:cs typeface="Merriweather"/>
                <a:sym typeface="Merriweather"/>
                <a:hlinkClick r:id="rId3"/>
              </a:rPr>
              <a:t> </a:t>
            </a:r>
            <a:r>
              <a:rPr lang="en" sz="1200" u="sng">
                <a:solidFill>
                  <a:schemeClr val="hlink"/>
                </a:solidFill>
                <a:latin typeface="Merriweather"/>
                <a:ea typeface="Merriweather"/>
                <a:cs typeface="Merriweather"/>
                <a:sym typeface="Merriweather"/>
                <a:hlinkClick r:id="rId4"/>
              </a:rPr>
              <a:t>https://arxiv.org/abs/2311.00073</a:t>
            </a:r>
            <a:endParaRPr sz="1200" u="sng">
              <a:solidFill>
                <a:schemeClr val="hlink"/>
              </a:solidFill>
              <a:latin typeface="Merriweather"/>
              <a:ea typeface="Merriweather"/>
              <a:cs typeface="Merriweather"/>
              <a:sym typeface="Merriweather"/>
            </a:endParaRPr>
          </a:p>
          <a:p>
            <a:pPr indent="0" lvl="0" marL="457200" rtl="0" algn="l">
              <a:lnSpc>
                <a:spcPct val="200000"/>
              </a:lnSpc>
              <a:spcBef>
                <a:spcPts val="1200"/>
              </a:spcBef>
              <a:spcAft>
                <a:spcPts val="1200"/>
              </a:spcAft>
              <a:buNone/>
            </a:pPr>
            <a:r>
              <a:rPr lang="en" sz="1200">
                <a:latin typeface="Merriweather"/>
                <a:ea typeface="Merriweather"/>
                <a:cs typeface="Merriweather"/>
                <a:sym typeface="Merriweather"/>
              </a:rPr>
              <a:t>Kraft, M., Piechocki, M., &amp; Ptak, B. (2021). Autonomous, Onboard Vision-Based Trash and Litter Detection in Low Altitude Aerial Images Collected by an Unmanned Aerial Vehicle. </a:t>
            </a:r>
            <a:r>
              <a:rPr i="1" lang="en" sz="1200">
                <a:latin typeface="Merriweather"/>
                <a:ea typeface="Merriweather"/>
                <a:cs typeface="Merriweather"/>
                <a:sym typeface="Merriweather"/>
              </a:rPr>
              <a:t>Remote Sensing, 13</a:t>
            </a:r>
            <a:r>
              <a:rPr lang="en" sz="1200">
                <a:latin typeface="Merriweather"/>
                <a:ea typeface="Merriweather"/>
                <a:cs typeface="Merriweather"/>
                <a:sym typeface="Merriweather"/>
              </a:rPr>
              <a:t>(5), 965.</a:t>
            </a:r>
            <a:r>
              <a:rPr lang="en" sz="1200">
                <a:uFill>
                  <a:noFill/>
                </a:uFill>
                <a:latin typeface="Merriweather"/>
                <a:ea typeface="Merriweather"/>
                <a:cs typeface="Merriweather"/>
                <a:sym typeface="Merriweather"/>
                <a:hlinkClick r:id="rId5"/>
              </a:rPr>
              <a:t> </a:t>
            </a:r>
            <a:r>
              <a:rPr lang="en" sz="1200" u="sng">
                <a:solidFill>
                  <a:schemeClr val="hlink"/>
                </a:solidFill>
                <a:latin typeface="Merriweather"/>
                <a:ea typeface="Merriweather"/>
                <a:cs typeface="Merriweather"/>
                <a:sym typeface="Merriweather"/>
                <a:hlinkClick r:id="rId6"/>
              </a:rPr>
              <a:t>https://doi.org/10.3390/rs13050965</a:t>
            </a:r>
            <a:endParaRPr sz="1200">
              <a:latin typeface="Merriweather"/>
              <a:ea typeface="Merriweather"/>
              <a:cs typeface="Merriweather"/>
              <a:sym typeface="Merriweathe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9"/>
          <p:cNvSpPr txBox="1"/>
          <p:nvPr>
            <p:ph type="title"/>
          </p:nvPr>
        </p:nvSpPr>
        <p:spPr>
          <a:xfrm>
            <a:off x="299175" y="237850"/>
            <a:ext cx="8243400" cy="50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800">
                <a:solidFill>
                  <a:srgbClr val="2D3B45"/>
                </a:solidFill>
              </a:rPr>
              <a:t>References - 4</a:t>
            </a:r>
            <a:endParaRPr b="1" sz="1800"/>
          </a:p>
        </p:txBody>
      </p:sp>
      <p:sp>
        <p:nvSpPr>
          <p:cNvPr id="448" name="Google Shape;448;p69"/>
          <p:cNvSpPr txBox="1"/>
          <p:nvPr/>
        </p:nvSpPr>
        <p:spPr>
          <a:xfrm>
            <a:off x="136425" y="641225"/>
            <a:ext cx="8929500" cy="44409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Liao, Y.-H., &amp; Juang, J.-G. (2022). Real-Time UAV Trash Monitoring System. </a:t>
            </a:r>
            <a:r>
              <a:rPr i="1" lang="en" sz="1200">
                <a:latin typeface="Merriweather"/>
                <a:ea typeface="Merriweather"/>
                <a:cs typeface="Merriweather"/>
                <a:sym typeface="Merriweather"/>
              </a:rPr>
              <a:t>Applied Sciences, 12</a:t>
            </a:r>
            <a:r>
              <a:rPr lang="en" sz="1200">
                <a:latin typeface="Merriweather"/>
                <a:ea typeface="Merriweather"/>
                <a:cs typeface="Merriweather"/>
                <a:sym typeface="Merriweather"/>
              </a:rPr>
              <a:t>(4), 1838.</a:t>
            </a:r>
            <a:r>
              <a:rPr lang="en" sz="1200">
                <a:uFill>
                  <a:noFill/>
                </a:uFill>
                <a:latin typeface="Merriweather"/>
                <a:ea typeface="Merriweather"/>
                <a:cs typeface="Merriweather"/>
                <a:sym typeface="Merriweather"/>
                <a:hlinkClick r:id="rId3"/>
              </a:rPr>
              <a:t> </a:t>
            </a:r>
            <a:r>
              <a:rPr lang="en" sz="1200" u="sng">
                <a:solidFill>
                  <a:schemeClr val="hlink"/>
                </a:solidFill>
                <a:latin typeface="Merriweather"/>
                <a:ea typeface="Merriweather"/>
                <a:cs typeface="Merriweather"/>
                <a:sym typeface="Merriweather"/>
                <a:hlinkClick r:id="rId4"/>
              </a:rPr>
              <a:t>https://doi.org/10.3390/app12041838</a:t>
            </a:r>
            <a:endParaRPr sz="1200" u="sng">
              <a:solidFill>
                <a:schemeClr val="hlink"/>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Liu, W., Anguelov, D., Erhan, D., Szegedy, C., Reed, S., Fu, C. Y., &amp; Berg, A. C. (2016). SSD: Single Shot MultiBox Detector. In </a:t>
            </a:r>
            <a:r>
              <a:rPr i="1" lang="en" sz="1200">
                <a:latin typeface="Merriweather"/>
                <a:ea typeface="Merriweather"/>
                <a:cs typeface="Merriweather"/>
                <a:sym typeface="Merriweather"/>
              </a:rPr>
              <a:t>European Conference on Computer Vision</a:t>
            </a:r>
            <a:r>
              <a:rPr lang="en" sz="1200">
                <a:latin typeface="Merriweather"/>
                <a:ea typeface="Merriweather"/>
                <a:cs typeface="Merriweather"/>
                <a:sym typeface="Merriweather"/>
              </a:rPr>
              <a:t> (pp. 21–37). Springer, Cham.</a:t>
            </a:r>
            <a:endParaRPr sz="1200">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Lun, Z., Pan, Y., et al. (n.d.). Skip-YOLO: Domestic Garbage Detection Using Deep Learning Method in Complex Multi-scenes.</a:t>
            </a:r>
            <a:endParaRPr sz="1200">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Murthy, C. B., Hashmi, M. F., &amp; Keskar, A. G. (2021). Optimized MobileNet + SSD: A Real-Time Pedestrian Detection on a Low-End Edge Device. </a:t>
            </a:r>
            <a:r>
              <a:rPr i="1" lang="en" sz="1200">
                <a:latin typeface="Merriweather"/>
                <a:ea typeface="Merriweather"/>
                <a:cs typeface="Merriweather"/>
                <a:sym typeface="Merriweather"/>
              </a:rPr>
              <a:t>International Journal of Multimedia Information Retrieval, 10</a:t>
            </a:r>
            <a:r>
              <a:rPr lang="en" sz="1200">
                <a:latin typeface="Merriweather"/>
                <a:ea typeface="Merriweather"/>
                <a:cs typeface="Merriweather"/>
                <a:sym typeface="Merriweather"/>
              </a:rPr>
              <a:t>, 171–184.</a:t>
            </a:r>
            <a:endParaRPr sz="1200">
              <a:latin typeface="Merriweather"/>
              <a:ea typeface="Merriweather"/>
              <a:cs typeface="Merriweather"/>
              <a:sym typeface="Merriweather"/>
            </a:endParaRPr>
          </a:p>
          <a:p>
            <a:pPr indent="0" lvl="0" marL="457200" rtl="0" algn="l">
              <a:lnSpc>
                <a:spcPct val="200000"/>
              </a:lnSpc>
              <a:spcBef>
                <a:spcPts val="1200"/>
              </a:spcBef>
              <a:spcAft>
                <a:spcPts val="1200"/>
              </a:spcAft>
              <a:buNone/>
            </a:pPr>
            <a:r>
              <a:rPr lang="en" sz="1200" u="sng">
                <a:solidFill>
                  <a:schemeClr val="hlink"/>
                </a:solidFill>
                <a:latin typeface="Merriweather"/>
                <a:ea typeface="Merriweather"/>
                <a:cs typeface="Merriweather"/>
                <a:sym typeface="Merriweather"/>
                <a:hlinkClick r:id="rId5"/>
              </a:rPr>
              <a:t>https://link.springer.com/article/10.1007/s13735-021-00212-7</a:t>
            </a:r>
            <a:endParaRPr sz="1200">
              <a:latin typeface="Merriweather"/>
              <a:ea typeface="Merriweather"/>
              <a:cs typeface="Merriweather"/>
              <a:sym typeface="Merriweathe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type="title"/>
          </p:nvPr>
        </p:nvSpPr>
        <p:spPr>
          <a:xfrm>
            <a:off x="299175" y="237850"/>
            <a:ext cx="8243400" cy="50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800">
                <a:solidFill>
                  <a:srgbClr val="2D3B45"/>
                </a:solidFill>
              </a:rPr>
              <a:t>References - 5</a:t>
            </a:r>
            <a:endParaRPr b="1" sz="1800"/>
          </a:p>
        </p:txBody>
      </p:sp>
      <p:sp>
        <p:nvSpPr>
          <p:cNvPr id="454" name="Google Shape;454;p70"/>
          <p:cNvSpPr txBox="1"/>
          <p:nvPr/>
        </p:nvSpPr>
        <p:spPr>
          <a:xfrm>
            <a:off x="136425" y="641225"/>
            <a:ext cx="8929500" cy="44409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National Highway Traffic Safety Administration. (2019). </a:t>
            </a:r>
            <a:r>
              <a:rPr i="1" lang="en" sz="1200">
                <a:latin typeface="Merriweather"/>
                <a:ea typeface="Merriweather"/>
                <a:cs typeface="Merriweather"/>
                <a:sym typeface="Merriweather"/>
              </a:rPr>
              <a:t>Traffic Safety Facts 2019: A Compilation of Motor Vehicle Crash Data from the Fatality Analysis Reporting System and the General Estimates System</a:t>
            </a:r>
            <a:r>
              <a:rPr lang="en" sz="1200">
                <a:latin typeface="Merriweather"/>
                <a:ea typeface="Merriweather"/>
                <a:cs typeface="Merriweather"/>
                <a:sym typeface="Merriweather"/>
              </a:rPr>
              <a:t>. Retrieved from</a:t>
            </a:r>
            <a:r>
              <a:rPr lang="en" sz="1200">
                <a:uFill>
                  <a:noFill/>
                </a:uFill>
                <a:latin typeface="Merriweather"/>
                <a:ea typeface="Merriweather"/>
                <a:cs typeface="Merriweather"/>
                <a:sym typeface="Merriweather"/>
                <a:hlinkClick r:id="rId3"/>
              </a:rPr>
              <a:t> </a:t>
            </a:r>
            <a:r>
              <a:rPr lang="en" sz="1200" u="sng">
                <a:solidFill>
                  <a:schemeClr val="accent5"/>
                </a:solidFill>
                <a:latin typeface="Merriweather"/>
                <a:ea typeface="Merriweather"/>
                <a:cs typeface="Merriweather"/>
                <a:sym typeface="Merriweather"/>
                <a:hlinkClick r:id="rId4">
                  <a:extLst>
                    <a:ext uri="{A12FA001-AC4F-418D-AE19-62706E023703}">
                      <ahyp:hlinkClr val="tx"/>
                    </a:ext>
                  </a:extLst>
                </a:hlinkClick>
              </a:rPr>
              <a:t>https://crashstats.nhtsa.dot.gov/</a:t>
            </a:r>
            <a:endParaRPr sz="1200" u="sng">
              <a:solidFill>
                <a:schemeClr val="accent5"/>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Rančić, K., Blagojević, B., &amp; Bezdan, A. (2023). Animal Detection and Counting from UAV Images Using Convolutional Neural Networks. Retrieved from</a:t>
            </a:r>
            <a:r>
              <a:rPr lang="en" sz="1200">
                <a:uFill>
                  <a:noFill/>
                </a:uFill>
                <a:latin typeface="Merriweather"/>
                <a:ea typeface="Merriweather"/>
                <a:cs typeface="Merriweather"/>
                <a:sym typeface="Merriweather"/>
                <a:hlinkClick r:id="rId5"/>
              </a:rPr>
              <a:t> </a:t>
            </a:r>
            <a:r>
              <a:rPr lang="en" sz="1200" u="sng">
                <a:solidFill>
                  <a:schemeClr val="accent5"/>
                </a:solidFill>
                <a:latin typeface="Merriweather"/>
                <a:ea typeface="Merriweather"/>
                <a:cs typeface="Merriweather"/>
                <a:sym typeface="Merriweather"/>
                <a:hlinkClick r:id="rId6">
                  <a:extLst>
                    <a:ext uri="{A12FA001-AC4F-418D-AE19-62706E023703}">
                      <ahyp:hlinkClr val="tx"/>
                    </a:ext>
                  </a:extLst>
                </a:hlinkClick>
              </a:rPr>
              <a:t>https://www.mdpi.com/2504-446X/7/3/179</a:t>
            </a:r>
            <a:endParaRPr sz="1200" u="sng">
              <a:solidFill>
                <a:schemeClr val="accent5"/>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Redmon, J., &amp; Farhadi, A. (2018). YOLOv3: An Incremental Improvement. </a:t>
            </a:r>
            <a:r>
              <a:rPr i="1" lang="en" sz="1200">
                <a:latin typeface="Merriweather"/>
                <a:ea typeface="Merriweather"/>
                <a:cs typeface="Merriweather"/>
                <a:sym typeface="Merriweather"/>
              </a:rPr>
              <a:t>arXiv preprint</a:t>
            </a:r>
            <a:r>
              <a:rPr lang="en" sz="1200">
                <a:latin typeface="Merriweather"/>
                <a:ea typeface="Merriweather"/>
                <a:cs typeface="Merriweather"/>
                <a:sym typeface="Merriweather"/>
              </a:rPr>
              <a:t>. Retrieved from</a:t>
            </a:r>
            <a:r>
              <a:rPr lang="en" sz="1200">
                <a:uFill>
                  <a:noFill/>
                </a:uFill>
                <a:latin typeface="Merriweather"/>
                <a:ea typeface="Merriweather"/>
                <a:cs typeface="Merriweather"/>
                <a:sym typeface="Merriweather"/>
                <a:hlinkClick r:id="rId7"/>
              </a:rPr>
              <a:t> </a:t>
            </a:r>
            <a:r>
              <a:rPr lang="en" sz="1200" u="sng">
                <a:solidFill>
                  <a:schemeClr val="accent5"/>
                </a:solidFill>
                <a:latin typeface="Merriweather"/>
                <a:ea typeface="Merriweather"/>
                <a:cs typeface="Merriweather"/>
                <a:sym typeface="Merriweather"/>
                <a:hlinkClick r:id="rId8">
                  <a:extLst>
                    <a:ext uri="{A12FA001-AC4F-418D-AE19-62706E023703}">
                      <ahyp:hlinkClr val="tx"/>
                    </a:ext>
                  </a:extLst>
                </a:hlinkClick>
              </a:rPr>
              <a:t>https://arxiv.org/abs/1804.02767</a:t>
            </a:r>
            <a:endParaRPr sz="1200" u="sng">
              <a:solidFill>
                <a:schemeClr val="accent5"/>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Schmitt, A., et al. (n.d.). Litter on the Streets - Solid Waste Detection Using VHR Images. Retrieved from Doi/full/10.1080/22797254.2023.2176006</a:t>
            </a:r>
            <a:endParaRPr sz="1200">
              <a:latin typeface="Merriweather"/>
              <a:ea typeface="Merriweather"/>
              <a:cs typeface="Merriweather"/>
              <a:sym typeface="Merriweather"/>
            </a:endParaRPr>
          </a:p>
          <a:p>
            <a:pPr indent="0" lvl="0" marL="457200" rtl="0" algn="l">
              <a:lnSpc>
                <a:spcPct val="200000"/>
              </a:lnSpc>
              <a:spcBef>
                <a:spcPts val="1200"/>
              </a:spcBef>
              <a:spcAft>
                <a:spcPts val="1200"/>
              </a:spcAft>
              <a:buNone/>
            </a:pPr>
            <a:r>
              <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1"/>
          <p:cNvSpPr txBox="1"/>
          <p:nvPr>
            <p:ph type="title"/>
          </p:nvPr>
        </p:nvSpPr>
        <p:spPr>
          <a:xfrm>
            <a:off x="299175" y="237850"/>
            <a:ext cx="8243400" cy="50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800">
                <a:solidFill>
                  <a:srgbClr val="2D3B45"/>
                </a:solidFill>
              </a:rPr>
              <a:t>References - 6</a:t>
            </a:r>
            <a:endParaRPr b="1" sz="1800"/>
          </a:p>
        </p:txBody>
      </p:sp>
      <p:sp>
        <p:nvSpPr>
          <p:cNvPr id="460" name="Google Shape;460;p71"/>
          <p:cNvSpPr txBox="1"/>
          <p:nvPr/>
        </p:nvSpPr>
        <p:spPr>
          <a:xfrm>
            <a:off x="136425" y="641225"/>
            <a:ext cx="8929500" cy="44409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Serrano, S. R., Torres, G. S., et al. (n.d.). Automatic Detection of Traffic Accidents from Video Using Deep Learning Techniques. Retrieved from</a:t>
            </a:r>
            <a:r>
              <a:rPr lang="en" sz="1200">
                <a:uFill>
                  <a:noFill/>
                </a:uFill>
                <a:latin typeface="Merriweather"/>
                <a:ea typeface="Merriweather"/>
                <a:cs typeface="Merriweather"/>
                <a:sym typeface="Merriweather"/>
                <a:hlinkClick r:id="rId3"/>
              </a:rPr>
              <a:t> </a:t>
            </a:r>
            <a:r>
              <a:rPr lang="en" sz="1200" u="sng">
                <a:solidFill>
                  <a:schemeClr val="hlink"/>
                </a:solidFill>
                <a:latin typeface="Merriweather"/>
                <a:ea typeface="Merriweather"/>
                <a:cs typeface="Merriweather"/>
                <a:sym typeface="Merriweather"/>
                <a:hlinkClick r:id="rId4"/>
              </a:rPr>
              <a:t>https://www.mdpi.com/2073-431X/10/11/148</a:t>
            </a:r>
            <a:endParaRPr sz="1200" u="sng">
              <a:solidFill>
                <a:schemeClr val="hlink"/>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Sharma, P., et al. (n.d.). Detection of Different Sizes of Potholes on Roads Using a Drone and Generating Warnings for Vehicles.</a:t>
            </a:r>
            <a:endParaRPr sz="1200">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Smith, J., et al. (2018). Economic Impacts of Potholes on Developed Nations: A Comprehensive Analysis. </a:t>
            </a:r>
            <a:r>
              <a:rPr i="1" lang="en" sz="1200">
                <a:latin typeface="Merriweather"/>
                <a:ea typeface="Merriweather"/>
                <a:cs typeface="Merriweather"/>
                <a:sym typeface="Merriweather"/>
              </a:rPr>
              <a:t>Journal of Transportation Economics, 25</a:t>
            </a:r>
            <a:r>
              <a:rPr lang="en" sz="1200">
                <a:latin typeface="Merriweather"/>
                <a:ea typeface="Merriweather"/>
                <a:cs typeface="Merriweather"/>
                <a:sym typeface="Merriweather"/>
              </a:rPr>
              <a:t>(3), 112–125.</a:t>
            </a:r>
            <a:endParaRPr sz="1200">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Torres, R. N., et al. (n.d.). Learning to Identify Illegal Landfills through Scene Classification in Aerial Images. Retrieved from</a:t>
            </a:r>
            <a:r>
              <a:rPr lang="en" sz="1200">
                <a:uFill>
                  <a:noFill/>
                </a:uFill>
                <a:latin typeface="Merriweather"/>
                <a:ea typeface="Merriweather"/>
                <a:cs typeface="Merriweather"/>
                <a:sym typeface="Merriweather"/>
                <a:hlinkClick r:id="rId5"/>
              </a:rPr>
              <a:t> </a:t>
            </a:r>
            <a:r>
              <a:rPr lang="en" sz="1200" u="sng">
                <a:solidFill>
                  <a:schemeClr val="hlink"/>
                </a:solidFill>
                <a:latin typeface="Merriweather"/>
                <a:ea typeface="Merriweather"/>
                <a:cs typeface="Merriweather"/>
                <a:sym typeface="Merriweather"/>
                <a:hlinkClick r:id="rId6"/>
              </a:rPr>
              <a:t>https://www.mdpi.com/2072-4292/13/22/4520</a:t>
            </a:r>
            <a:endParaRPr sz="1100">
              <a:latin typeface="Merriweather"/>
              <a:ea typeface="Merriweather"/>
              <a:cs typeface="Merriweather"/>
              <a:sym typeface="Merriweather"/>
            </a:endParaRPr>
          </a:p>
          <a:p>
            <a:pPr indent="0" lvl="0" marL="0" rtl="0" algn="l">
              <a:lnSpc>
                <a:spcPct val="115000"/>
              </a:lnSpc>
              <a:spcBef>
                <a:spcPts val="1200"/>
              </a:spcBef>
              <a:spcAft>
                <a:spcPts val="0"/>
              </a:spcAft>
              <a:buNone/>
            </a:pPr>
            <a:r>
              <a:rPr b="1" lang="en" sz="1200"/>
              <a:t> </a:t>
            </a:r>
            <a:endParaRPr b="1" sz="1200"/>
          </a:p>
          <a:p>
            <a:pPr indent="0" lvl="0" marL="457200" rtl="0" algn="l">
              <a:lnSpc>
                <a:spcPct val="200000"/>
              </a:lnSpc>
              <a:spcBef>
                <a:spcPts val="1200"/>
              </a:spcBef>
              <a:spcAft>
                <a:spcPts val="1200"/>
              </a:spcAft>
              <a:buNone/>
            </a:pPr>
            <a:r>
              <a:t/>
            </a:r>
            <a:endParaRPr sz="1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2"/>
          <p:cNvSpPr txBox="1"/>
          <p:nvPr>
            <p:ph type="title"/>
          </p:nvPr>
        </p:nvSpPr>
        <p:spPr>
          <a:xfrm>
            <a:off x="346125" y="49975"/>
            <a:ext cx="8243400" cy="50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800">
                <a:solidFill>
                  <a:srgbClr val="2D3B45"/>
                </a:solidFill>
              </a:rPr>
              <a:t>References - 7</a:t>
            </a:r>
            <a:endParaRPr b="1" sz="1800"/>
          </a:p>
        </p:txBody>
      </p:sp>
      <p:sp>
        <p:nvSpPr>
          <p:cNvPr id="466" name="Google Shape;466;p72"/>
          <p:cNvSpPr txBox="1"/>
          <p:nvPr/>
        </p:nvSpPr>
        <p:spPr>
          <a:xfrm>
            <a:off x="107250" y="351300"/>
            <a:ext cx="8929500" cy="44409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Truong, L. N. H., Mora, O. E., Cheng, W., Tang, H., &amp; Singh, M. (2021). Deep Learning to Detect Road Distress from Unmanned Aerial System Imagery. </a:t>
            </a:r>
            <a:r>
              <a:rPr i="1" lang="en" sz="1200">
                <a:latin typeface="Merriweather"/>
                <a:ea typeface="Merriweather"/>
                <a:cs typeface="Merriweather"/>
                <a:sym typeface="Merriweather"/>
              </a:rPr>
              <a:t>Transportation Research Record, 2675</a:t>
            </a:r>
            <a:r>
              <a:rPr lang="en" sz="1200">
                <a:latin typeface="Merriweather"/>
                <a:ea typeface="Merriweather"/>
                <a:cs typeface="Merriweather"/>
                <a:sym typeface="Merriweather"/>
              </a:rPr>
              <a:t>(9), 776–788.</a:t>
            </a:r>
            <a:r>
              <a:rPr lang="en" sz="1200">
                <a:uFill>
                  <a:noFill/>
                </a:uFill>
                <a:latin typeface="Merriweather"/>
                <a:ea typeface="Merriweather"/>
                <a:cs typeface="Merriweather"/>
                <a:sym typeface="Merriweather"/>
                <a:hlinkClick r:id="rId3"/>
              </a:rPr>
              <a:t> </a:t>
            </a:r>
            <a:r>
              <a:rPr lang="en" sz="1200" u="sng">
                <a:solidFill>
                  <a:schemeClr val="accent5"/>
                </a:solidFill>
                <a:latin typeface="Merriweather"/>
                <a:ea typeface="Merriweather"/>
                <a:cs typeface="Merriweather"/>
                <a:sym typeface="Merriweather"/>
                <a:hlinkClick r:id="rId4">
                  <a:extLst>
                    <a:ext uri="{A12FA001-AC4F-418D-AE19-62706E023703}">
                      <ahyp:hlinkClr val="tx"/>
                    </a:ext>
                  </a:extLst>
                </a:hlinkClick>
              </a:rPr>
              <a:t>https://doi.org/10.1177/03611981211004973</a:t>
            </a:r>
            <a:endParaRPr sz="1200" u="sng">
              <a:solidFill>
                <a:schemeClr val="accent5"/>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United Nations. (2019). </a:t>
            </a:r>
            <a:r>
              <a:rPr i="1" lang="en" sz="1200">
                <a:latin typeface="Merriweather"/>
                <a:ea typeface="Merriweather"/>
                <a:cs typeface="Merriweather"/>
                <a:sym typeface="Merriweather"/>
              </a:rPr>
              <a:t>World Urbanization Prospects: The 2018 Revision</a:t>
            </a:r>
            <a:r>
              <a:rPr lang="en" sz="1200">
                <a:latin typeface="Merriweather"/>
                <a:ea typeface="Merriweather"/>
                <a:cs typeface="Merriweather"/>
                <a:sym typeface="Merriweather"/>
              </a:rPr>
              <a:t>. Retrieved from</a:t>
            </a:r>
            <a:r>
              <a:rPr lang="en" sz="1200">
                <a:uFill>
                  <a:noFill/>
                </a:uFill>
                <a:latin typeface="Merriweather"/>
                <a:ea typeface="Merriweather"/>
                <a:cs typeface="Merriweather"/>
                <a:sym typeface="Merriweather"/>
                <a:hlinkClick r:id="rId5"/>
              </a:rPr>
              <a:t> </a:t>
            </a:r>
            <a:r>
              <a:rPr lang="en" sz="1200" u="sng">
                <a:solidFill>
                  <a:schemeClr val="accent5"/>
                </a:solidFill>
                <a:latin typeface="Merriweather"/>
                <a:ea typeface="Merriweather"/>
                <a:cs typeface="Merriweather"/>
                <a:sym typeface="Merriweather"/>
                <a:hlinkClick r:id="rId6">
                  <a:extLst>
                    <a:ext uri="{A12FA001-AC4F-418D-AE19-62706E023703}">
                      <ahyp:hlinkClr val="tx"/>
                    </a:ext>
                  </a:extLst>
                </a:hlinkClick>
              </a:rPr>
              <a:t>https://population.un.org/wup/</a:t>
            </a:r>
            <a:endParaRPr sz="1200" u="sng">
              <a:solidFill>
                <a:schemeClr val="accent5"/>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Verma, V., Gupta, D., Gupta, S., et al. (n.d.). A Deep Learning-Based Intelligent Garbage Detection System Using an Unmanned Aerial Vehicle. Retrieved from</a:t>
            </a:r>
            <a:r>
              <a:rPr lang="en" sz="1200">
                <a:uFill>
                  <a:noFill/>
                </a:uFill>
                <a:latin typeface="Merriweather"/>
                <a:ea typeface="Merriweather"/>
                <a:cs typeface="Merriweather"/>
                <a:sym typeface="Merriweather"/>
                <a:hlinkClick r:id="rId7"/>
              </a:rPr>
              <a:t> </a:t>
            </a:r>
            <a:r>
              <a:rPr lang="en" sz="1200" u="sng">
                <a:solidFill>
                  <a:schemeClr val="accent5"/>
                </a:solidFill>
                <a:latin typeface="Merriweather"/>
                <a:ea typeface="Merriweather"/>
                <a:cs typeface="Merriweather"/>
                <a:sym typeface="Merriweather"/>
                <a:hlinkClick r:id="rId8">
                  <a:extLst>
                    <a:ext uri="{A12FA001-AC4F-418D-AE19-62706E023703}">
                      <ahyp:hlinkClr val="tx"/>
                    </a:ext>
                  </a:extLst>
                </a:hlinkClick>
              </a:rPr>
              <a:t>https://www.mdpi.com/2073-8994/14/5/960</a:t>
            </a:r>
            <a:endParaRPr sz="1200" u="sng">
              <a:solidFill>
                <a:schemeClr val="accent5"/>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Wang, D., Liu, Z., et al. (n.d.). Automatic Detection of Pothole Distress in Asphalt Pavement Using Improved Convolutional Neural Networks. Retrieved from</a:t>
            </a:r>
            <a:r>
              <a:rPr lang="en" sz="1200">
                <a:uFill>
                  <a:noFill/>
                </a:uFill>
                <a:latin typeface="Merriweather"/>
                <a:ea typeface="Merriweather"/>
                <a:cs typeface="Merriweather"/>
                <a:sym typeface="Merriweather"/>
                <a:hlinkClick r:id="rId9"/>
              </a:rPr>
              <a:t> </a:t>
            </a:r>
            <a:r>
              <a:rPr lang="en" sz="1200" u="sng">
                <a:solidFill>
                  <a:schemeClr val="accent5"/>
                </a:solidFill>
                <a:latin typeface="Merriweather"/>
                <a:ea typeface="Merriweather"/>
                <a:cs typeface="Merriweather"/>
                <a:sym typeface="Merriweather"/>
                <a:hlinkClick r:id="rId10">
                  <a:extLst>
                    <a:ext uri="{A12FA001-AC4F-418D-AE19-62706E023703}">
                      <ahyp:hlinkClr val="tx"/>
                    </a:ext>
                  </a:extLst>
                </a:hlinkClick>
              </a:rPr>
              <a:t>https://www.mdpi.com/2072-4292/14/16/3892</a:t>
            </a:r>
            <a:endParaRPr sz="1200" u="sng">
              <a:solidFill>
                <a:schemeClr val="accent5"/>
              </a:solidFill>
              <a:latin typeface="Merriweather"/>
              <a:ea typeface="Merriweather"/>
              <a:cs typeface="Merriweather"/>
              <a:sym typeface="Merriweather"/>
            </a:endParaRPr>
          </a:p>
          <a:p>
            <a:pPr indent="0" lvl="0" marL="457200" rtl="0" algn="l">
              <a:lnSpc>
                <a:spcPct val="200000"/>
              </a:lnSpc>
              <a:spcBef>
                <a:spcPts val="1200"/>
              </a:spcBef>
              <a:spcAft>
                <a:spcPts val="0"/>
              </a:spcAft>
              <a:buNone/>
            </a:pPr>
            <a:r>
              <a:rPr lang="en" sz="1200">
                <a:latin typeface="Merriweather"/>
                <a:ea typeface="Merriweather"/>
                <a:cs typeface="Merriweather"/>
                <a:sym typeface="Merriweather"/>
              </a:rPr>
              <a:t>Yan, H., &amp; Zhang, J. (2023). UAV-PDD2023: A Benchmark Dataset for Pavement Distress Detection Based on UAV Images. Retrieved from</a:t>
            </a:r>
            <a:r>
              <a:rPr lang="en" sz="1200">
                <a:uFill>
                  <a:noFill/>
                </a:uFill>
                <a:latin typeface="Merriweather"/>
                <a:ea typeface="Merriweather"/>
                <a:cs typeface="Merriweather"/>
                <a:sym typeface="Merriweather"/>
                <a:hlinkClick r:id="rId11"/>
              </a:rPr>
              <a:t> </a:t>
            </a:r>
            <a:r>
              <a:rPr lang="en" sz="1200" u="sng">
                <a:solidFill>
                  <a:schemeClr val="accent5"/>
                </a:solidFill>
                <a:latin typeface="Merriweather"/>
                <a:ea typeface="Merriweather"/>
                <a:cs typeface="Merriweather"/>
                <a:sym typeface="Merriweather"/>
                <a:hlinkClick r:id="rId12">
                  <a:extLst>
                    <a:ext uri="{A12FA001-AC4F-418D-AE19-62706E023703}">
                      <ahyp:hlinkClr val="tx"/>
                    </a:ext>
                  </a:extLst>
                </a:hlinkClick>
              </a:rPr>
              <a:t>https://www.sciencedirect.com/science/article/pii/S2352340923007710#sec0003</a:t>
            </a:r>
            <a:endParaRPr sz="1200">
              <a:latin typeface="Merriweather"/>
              <a:ea typeface="Merriweather"/>
              <a:cs typeface="Merriweather"/>
              <a:sym typeface="Merriweather"/>
            </a:endParaRPr>
          </a:p>
          <a:p>
            <a:pPr indent="0" lvl="0" marL="0" rtl="0" algn="l">
              <a:lnSpc>
                <a:spcPct val="115000"/>
              </a:lnSpc>
              <a:spcBef>
                <a:spcPts val="1200"/>
              </a:spcBef>
              <a:spcAft>
                <a:spcPts val="0"/>
              </a:spcAft>
              <a:buNone/>
            </a:pPr>
            <a:r>
              <a:rPr b="1" lang="en" sz="1200"/>
              <a:t> </a:t>
            </a:r>
            <a:endParaRPr b="1" sz="1200"/>
          </a:p>
          <a:p>
            <a:pPr indent="0" lvl="0" marL="457200" rtl="0" algn="l">
              <a:lnSpc>
                <a:spcPct val="200000"/>
              </a:lnSpc>
              <a:spcBef>
                <a:spcPts val="1200"/>
              </a:spcBef>
              <a:spcAft>
                <a:spcPts val="1200"/>
              </a:spcAft>
              <a:buNone/>
            </a:pPr>
            <a:r>
              <a:t/>
            </a:r>
            <a:endParaRPr sz="1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73"/>
          <p:cNvPicPr preferRelativeResize="0"/>
          <p:nvPr/>
        </p:nvPicPr>
        <p:blipFill>
          <a:blip r:embed="rId3">
            <a:alphaModFix/>
          </a:blip>
          <a:stretch>
            <a:fillRect/>
          </a:stretch>
        </p:blipFill>
        <p:spPr>
          <a:xfrm>
            <a:off x="4098900" y="563700"/>
            <a:ext cx="4418700" cy="4016100"/>
          </a:xfrm>
          <a:prstGeom prst="ellipse">
            <a:avLst/>
          </a:prstGeom>
          <a:noFill/>
          <a:ln>
            <a:noFill/>
          </a:ln>
        </p:spPr>
      </p:pic>
      <p:sp>
        <p:nvSpPr>
          <p:cNvPr id="472" name="Google Shape;472;p73"/>
          <p:cNvSpPr txBox="1"/>
          <p:nvPr/>
        </p:nvSpPr>
        <p:spPr>
          <a:xfrm>
            <a:off x="190250" y="2071500"/>
            <a:ext cx="3593400" cy="17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accent1"/>
                </a:solidFill>
                <a:latin typeface="Merriweather Black"/>
                <a:ea typeface="Merriweather Black"/>
                <a:cs typeface="Merriweather Black"/>
                <a:sym typeface="Merriweather Black"/>
              </a:rPr>
              <a:t>Thank You</a:t>
            </a:r>
            <a:endParaRPr sz="4800">
              <a:solidFill>
                <a:schemeClr val="accent1"/>
              </a:solidFill>
              <a:latin typeface="Merriweather Black"/>
              <a:ea typeface="Merriweather Black"/>
              <a:cs typeface="Merriweather Black"/>
              <a:sym typeface="Merriweather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9950" y="390150"/>
            <a:ext cx="8243400" cy="422100"/>
          </a:xfrm>
          <a:prstGeom prst="rect">
            <a:avLst/>
          </a:prstGeom>
        </p:spPr>
        <p:txBody>
          <a:bodyPr anchorCtr="0" anchor="ctr" bIns="91425" lIns="91425" spcFirstLastPara="1" rIns="91425" wrap="square" tIns="91425">
            <a:noAutofit/>
          </a:bodyPr>
          <a:lstStyle/>
          <a:p>
            <a:pPr indent="0" lvl="0" marL="12700" rtl="0" algn="l">
              <a:lnSpc>
                <a:spcPct val="90000"/>
              </a:lnSpc>
              <a:spcBef>
                <a:spcPts val="0"/>
              </a:spcBef>
              <a:spcAft>
                <a:spcPts val="0"/>
              </a:spcAft>
              <a:buSzPts val="990"/>
              <a:buNone/>
            </a:pPr>
            <a:r>
              <a:t/>
            </a:r>
            <a:endParaRPr b="1" sz="3000">
              <a:solidFill>
                <a:schemeClr val="dk1"/>
              </a:solidFill>
            </a:endParaRPr>
          </a:p>
          <a:p>
            <a:pPr indent="0" lvl="0" marL="0" rtl="0" algn="l">
              <a:spcBef>
                <a:spcPts val="0"/>
              </a:spcBef>
              <a:spcAft>
                <a:spcPts val="0"/>
              </a:spcAft>
              <a:buSzPts val="990"/>
              <a:buNone/>
            </a:pPr>
            <a:r>
              <a:t/>
            </a:r>
            <a:endParaRPr sz="3240"/>
          </a:p>
        </p:txBody>
      </p:sp>
      <p:graphicFrame>
        <p:nvGraphicFramePr>
          <p:cNvPr id="125" name="Google Shape;125;p22"/>
          <p:cNvGraphicFramePr/>
          <p:nvPr/>
        </p:nvGraphicFramePr>
        <p:xfrm>
          <a:off x="79350" y="329725"/>
          <a:ext cx="3000000" cy="3000000"/>
        </p:xfrm>
        <a:graphic>
          <a:graphicData uri="http://schemas.openxmlformats.org/drawingml/2006/table">
            <a:tbl>
              <a:tblPr>
                <a:noFill/>
                <a:tableStyleId>{AF9EA478-31C3-4C80-9514-B3625DCA95CB}</a:tableStyleId>
              </a:tblPr>
              <a:tblGrid>
                <a:gridCol w="1576775"/>
                <a:gridCol w="2624925"/>
                <a:gridCol w="4783600"/>
              </a:tblGrid>
              <a:tr h="374150">
                <a:tc>
                  <a:txBody>
                    <a:bodyPr/>
                    <a:lstStyle/>
                    <a:p>
                      <a:pPr indent="0" lvl="0" marL="0" rtl="0" algn="ctr">
                        <a:spcBef>
                          <a:spcPts val="0"/>
                        </a:spcBef>
                        <a:spcAft>
                          <a:spcPts val="0"/>
                        </a:spcAft>
                        <a:buNone/>
                      </a:pPr>
                      <a:r>
                        <a:rPr b="1" lang="en" sz="1200">
                          <a:latin typeface="Merriweather"/>
                          <a:ea typeface="Merriweather"/>
                          <a:cs typeface="Merriweather"/>
                          <a:sym typeface="Merriweather"/>
                        </a:rPr>
                        <a:t>Road Anomaly</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Frequency</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Impact</a:t>
                      </a:r>
                      <a:endParaRPr b="1" sz="1200">
                        <a:latin typeface="Merriweather"/>
                        <a:ea typeface="Merriweather"/>
                        <a:cs typeface="Merriweather"/>
                        <a:sym typeface="Merriweather"/>
                      </a:endParaRPr>
                    </a:p>
                  </a:txBody>
                  <a:tcPr marT="91425" marB="91425" marR="91425" marL="91425"/>
                </a:tc>
              </a:tr>
              <a:tr h="646925">
                <a:tc>
                  <a:txBody>
                    <a:bodyPr/>
                    <a:lstStyle/>
                    <a:p>
                      <a:pPr indent="0" lvl="0" marL="0" rtl="0" algn="ctr">
                        <a:spcBef>
                          <a:spcPts val="0"/>
                        </a:spcBef>
                        <a:spcAft>
                          <a:spcPts val="0"/>
                        </a:spcAft>
                        <a:buNone/>
                      </a:pPr>
                      <a:r>
                        <a:rPr b="1" lang="en" sz="1200">
                          <a:latin typeface="Merriweather"/>
                          <a:ea typeface="Merriweather"/>
                          <a:cs typeface="Merriweather"/>
                          <a:sym typeface="Merriweather"/>
                        </a:rPr>
                        <a:t>Potholes</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Occurrence Rate: ~50–100 potholes per 100 miles (higher in areas with older road infrastructure).</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Annual Repair Costs: Estimated at ~$50–$100 million for the San Jose area.</a:t>
                      </a:r>
                      <a:endParaRPr b="1" sz="1200">
                        <a:latin typeface="Merriweather"/>
                        <a:ea typeface="Merriweather"/>
                        <a:cs typeface="Merriweather"/>
                        <a:sym typeface="Merriweather"/>
                      </a:endParaRPr>
                    </a:p>
                  </a:txBody>
                  <a:tcPr marT="91425" marB="91425" marR="91425" marL="91425"/>
                </a:tc>
              </a:tr>
              <a:tr h="646925">
                <a:tc>
                  <a:txBody>
                    <a:bodyPr/>
                    <a:lstStyle/>
                    <a:p>
                      <a:pPr indent="0" lvl="0" marL="0" rtl="0" algn="ctr">
                        <a:spcBef>
                          <a:spcPts val="0"/>
                        </a:spcBef>
                        <a:spcAft>
                          <a:spcPts val="0"/>
                        </a:spcAft>
                        <a:buNone/>
                      </a:pPr>
                      <a:r>
                        <a:rPr b="1" lang="en" sz="1200">
                          <a:latin typeface="Merriweather"/>
                          <a:ea typeface="Merriweather"/>
                          <a:cs typeface="Merriweather"/>
                          <a:sym typeface="Merriweather"/>
                        </a:rPr>
                        <a:t>Cracks</a:t>
                      </a:r>
                      <a:endParaRPr b="1" sz="1200">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None/>
                      </a:pPr>
                      <a:r>
                        <a:rPr b="1" lang="en" sz="1200">
                          <a:latin typeface="Merriweather"/>
                          <a:ea typeface="Merriweather"/>
                          <a:cs typeface="Merriweather"/>
                          <a:sym typeface="Merriweather"/>
                        </a:rPr>
                        <a:t>Occurrence Rate: ~150–250 cracks per 100 miles (due to wear and tear from weather and high vehicle density).</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100"/>
                        <a:t>Annual Repair Costs</a:t>
                      </a:r>
                      <a:r>
                        <a:rPr lang="en" sz="1100"/>
                        <a:t>: ~$30–$50 million locally.</a:t>
                      </a:r>
                      <a:endParaRPr b="1" sz="1200">
                        <a:latin typeface="Merriweather"/>
                        <a:ea typeface="Merriweather"/>
                        <a:cs typeface="Merriweather"/>
                        <a:sym typeface="Merriweather"/>
                      </a:endParaRPr>
                    </a:p>
                    <a:p>
                      <a:pPr indent="0" lvl="0" marL="0" rtl="0" algn="ctr">
                        <a:spcBef>
                          <a:spcPts val="0"/>
                        </a:spcBef>
                        <a:spcAft>
                          <a:spcPts val="0"/>
                        </a:spcAft>
                        <a:buNone/>
                      </a:pPr>
                      <a:r>
                        <a:t/>
                      </a:r>
                      <a:endParaRPr b="1" sz="1200">
                        <a:latin typeface="Merriweather"/>
                        <a:ea typeface="Merriweather"/>
                        <a:cs typeface="Merriweather"/>
                        <a:sym typeface="Merriweather"/>
                      </a:endParaRPr>
                    </a:p>
                  </a:txBody>
                  <a:tcPr marT="91425" marB="91425" marR="91425" marL="91425"/>
                </a:tc>
              </a:tr>
              <a:tr h="644325">
                <a:tc>
                  <a:txBody>
                    <a:bodyPr/>
                    <a:lstStyle/>
                    <a:p>
                      <a:pPr indent="0" lvl="0" marL="0" rtl="0" algn="ctr">
                        <a:spcBef>
                          <a:spcPts val="0"/>
                        </a:spcBef>
                        <a:spcAft>
                          <a:spcPts val="0"/>
                        </a:spcAft>
                        <a:buNone/>
                      </a:pPr>
                      <a:r>
                        <a:rPr b="1" lang="en" sz="1200">
                          <a:latin typeface="Merriweather"/>
                          <a:ea typeface="Merriweather"/>
                          <a:cs typeface="Merriweather"/>
                          <a:sym typeface="Merriweather"/>
                        </a:rPr>
                        <a:t>Illegal Dumping</a:t>
                      </a:r>
                      <a:endParaRPr b="1" sz="1200">
                        <a:latin typeface="Merriweather"/>
                        <a:ea typeface="Merriweather"/>
                        <a:cs typeface="Merriweather"/>
                        <a:sym typeface="Merriweather"/>
                      </a:endParaRPr>
                    </a:p>
                  </a:txBody>
                  <a:tcPr marT="91425" marB="91425" marR="741600"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a:t>
                      </a:r>
                      <a:r>
                        <a:rPr b="1" lang="en" sz="1200">
                          <a:latin typeface="Merriweather"/>
                          <a:ea typeface="Merriweather"/>
                          <a:cs typeface="Merriweather"/>
                          <a:sym typeface="Merriweather"/>
                        </a:rPr>
                        <a:t>Frequency: ~10–20 incidents per 100 miles.</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Clean-Up Costs: ~$2–$5 million annually (managed by local waste services and public works).</a:t>
                      </a:r>
                      <a:endParaRPr b="1" sz="1200">
                        <a:latin typeface="Merriweather"/>
                        <a:ea typeface="Merriweather"/>
                        <a:cs typeface="Merriweather"/>
                        <a:sym typeface="Merriweather"/>
                      </a:endParaRPr>
                    </a:p>
                  </a:txBody>
                  <a:tcPr marT="91425" marB="91425" marR="91425" marL="91425"/>
                </a:tc>
              </a:tr>
              <a:tr h="646925">
                <a:tc>
                  <a:txBody>
                    <a:bodyPr/>
                    <a:lstStyle/>
                    <a:p>
                      <a:pPr indent="0" lvl="0" marL="0" rtl="0" algn="ctr">
                        <a:spcBef>
                          <a:spcPts val="0"/>
                        </a:spcBef>
                        <a:spcAft>
                          <a:spcPts val="0"/>
                        </a:spcAft>
                        <a:buNone/>
                      </a:pPr>
                      <a:r>
                        <a:rPr b="1" lang="en" sz="1200">
                          <a:latin typeface="Merriweather"/>
                          <a:ea typeface="Merriweather"/>
                          <a:cs typeface="Merriweather"/>
                          <a:sym typeface="Merriweather"/>
                        </a:rPr>
                        <a:t>Car Accidents</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Frequency: ~40–60 accidents per 100 miles annually.</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Economic Impact: ~$100–$150 million annually for vehicle repairs and emergency services.</a:t>
                      </a:r>
                      <a:endParaRPr b="1" sz="1200">
                        <a:latin typeface="Merriweather"/>
                        <a:ea typeface="Merriweather"/>
                        <a:cs typeface="Merriweather"/>
                        <a:sym typeface="Merriweather"/>
                      </a:endParaRPr>
                    </a:p>
                  </a:txBody>
                  <a:tcPr marT="91425" marB="91425" marR="91425" marL="91425"/>
                </a:tc>
              </a:tr>
              <a:tr h="1235500">
                <a:tc>
                  <a:txBody>
                    <a:bodyPr/>
                    <a:lstStyle/>
                    <a:p>
                      <a:pPr indent="0" lvl="0" marL="0" rtl="0" algn="ctr">
                        <a:spcBef>
                          <a:spcPts val="0"/>
                        </a:spcBef>
                        <a:spcAft>
                          <a:spcPts val="0"/>
                        </a:spcAft>
                        <a:buNone/>
                      </a:pPr>
                      <a:r>
                        <a:rPr b="1" lang="en" sz="1200">
                          <a:latin typeface="Merriweather"/>
                          <a:ea typeface="Merriweather"/>
                          <a:cs typeface="Merriweather"/>
                          <a:sym typeface="Merriweather"/>
                        </a:rPr>
                        <a:t>Construction</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Active Zones: ~15–30 per 100 miles at any given time (due to ongoing urban development and road repairs).</a:t>
                      </a:r>
                      <a:endParaRPr b="1" sz="1200">
                        <a:latin typeface="Merriweather"/>
                        <a:ea typeface="Merriweather"/>
                        <a:cs typeface="Merriweather"/>
                        <a:sym typeface="Merriweather"/>
                      </a:endParaRPr>
                    </a:p>
                    <a:p>
                      <a:pPr indent="0" lvl="0" marL="0" rtl="0" algn="ctr">
                        <a:spcBef>
                          <a:spcPts val="0"/>
                        </a:spcBef>
                        <a:spcAft>
                          <a:spcPts val="0"/>
                        </a:spcAft>
                        <a:buNone/>
                      </a:pPr>
                      <a:r>
                        <a:rPr b="1" lang="en" sz="1200">
                          <a:latin typeface="Merriweather"/>
                          <a:ea typeface="Merriweather"/>
                          <a:cs typeface="Merriweather"/>
                          <a:sym typeface="Merriweather"/>
                        </a:rPr>
                        <a:t>Average Project Duration: 3–5 months.</a:t>
                      </a:r>
                      <a:endParaRPr b="1" sz="1200">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None/>
                      </a:pPr>
                      <a:r>
                        <a:rPr b="1" lang="en" sz="1200">
                          <a:latin typeface="Merriweather"/>
                          <a:ea typeface="Merriweather"/>
                          <a:cs typeface="Merriweather"/>
                          <a:sym typeface="Merriweather"/>
                        </a:rPr>
                        <a:t>Accidents in Construction Zones:</a:t>
                      </a:r>
                      <a:endParaRPr b="1" sz="1200">
                        <a:latin typeface="Merriweather"/>
                        <a:ea typeface="Merriweather"/>
                        <a:cs typeface="Merriweather"/>
                        <a:sym typeface="Merriweather"/>
                      </a:endParaRPr>
                    </a:p>
                    <a:p>
                      <a:pPr indent="-304800" lvl="0" marL="457200" marR="0" rtl="0" algn="ctr">
                        <a:lnSpc>
                          <a:spcPct val="100000"/>
                        </a:lnSpc>
                        <a:spcBef>
                          <a:spcPts val="0"/>
                        </a:spcBef>
                        <a:spcAft>
                          <a:spcPts val="0"/>
                        </a:spcAft>
                        <a:buSzPts val="1200"/>
                        <a:buFont typeface="Merriweather"/>
                        <a:buChar char="●"/>
                      </a:pPr>
                      <a:r>
                        <a:rPr b="1" lang="en" sz="1200">
                          <a:latin typeface="Merriweather"/>
                          <a:ea typeface="Merriweather"/>
                          <a:cs typeface="Merriweather"/>
                          <a:sym typeface="Merriweather"/>
                        </a:rPr>
                        <a:t>Total annual construction zone crashes: ~1,000–1,200 incidents in San Jose.</a:t>
                      </a:r>
                      <a:endParaRPr b="1" sz="1200">
                        <a:latin typeface="Merriweather"/>
                        <a:ea typeface="Merriweather"/>
                        <a:cs typeface="Merriweather"/>
                        <a:sym typeface="Merriweather"/>
                      </a:endParaRPr>
                    </a:p>
                    <a:p>
                      <a:pPr indent="-304800" lvl="0" marL="457200" marR="0" rtl="0" algn="ctr">
                        <a:lnSpc>
                          <a:spcPct val="100000"/>
                        </a:lnSpc>
                        <a:spcBef>
                          <a:spcPts val="0"/>
                        </a:spcBef>
                        <a:spcAft>
                          <a:spcPts val="0"/>
                        </a:spcAft>
                        <a:buSzPts val="1200"/>
                        <a:buFont typeface="Merriweather"/>
                        <a:buChar char="●"/>
                      </a:pPr>
                      <a:r>
                        <a:rPr b="1" lang="en" sz="1200">
                          <a:latin typeface="Merriweather"/>
                          <a:ea typeface="Merriweather"/>
                          <a:cs typeface="Merriweather"/>
                          <a:sym typeface="Merriweather"/>
                        </a:rPr>
                        <a:t>Fatalities: ~10–15 annually.</a:t>
                      </a:r>
                      <a:endParaRPr b="1" sz="1200">
                        <a:latin typeface="Merriweather"/>
                        <a:ea typeface="Merriweather"/>
                        <a:cs typeface="Merriweather"/>
                        <a:sym typeface="Merriweather"/>
                      </a:endParaRPr>
                    </a:p>
                  </a:txBody>
                  <a:tcPr marT="91425" marB="91425" marR="91425" marL="91425"/>
                </a:tc>
              </a:tr>
            </a:tbl>
          </a:graphicData>
        </a:graphic>
      </p:graphicFrame>
      <p:sp>
        <p:nvSpPr>
          <p:cNvPr id="126" name="Google Shape;126;p22"/>
          <p:cNvSpPr txBox="1"/>
          <p:nvPr/>
        </p:nvSpPr>
        <p:spPr>
          <a:xfrm>
            <a:off x="109175" y="-63275"/>
            <a:ext cx="8067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F1F1F"/>
                </a:solidFill>
                <a:latin typeface="Merriweather Black"/>
                <a:ea typeface="Merriweather Black"/>
                <a:cs typeface="Merriweather Black"/>
                <a:sym typeface="Merriweather Black"/>
              </a:rPr>
              <a:t>Road Anomalies in the San Jose: Statistics</a:t>
            </a:r>
            <a:endParaRPr sz="1800">
              <a:solidFill>
                <a:srgbClr val="1F1F1F"/>
              </a:solidFill>
              <a:latin typeface="Merriweather Black"/>
              <a:ea typeface="Merriweather Black"/>
              <a:cs typeface="Merriweather Black"/>
              <a:sym typeface="Merriweather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9950" y="390150"/>
            <a:ext cx="8243400" cy="560400"/>
          </a:xfrm>
          <a:prstGeom prst="rect">
            <a:avLst/>
          </a:prstGeom>
        </p:spPr>
        <p:txBody>
          <a:bodyPr anchorCtr="0" anchor="ctr" bIns="91425" lIns="91425" spcFirstLastPara="1" rIns="91425" wrap="square" tIns="91425">
            <a:noAutofit/>
          </a:bodyPr>
          <a:lstStyle/>
          <a:p>
            <a:pPr indent="0" lvl="0" marL="12700" rtl="0" algn="l">
              <a:lnSpc>
                <a:spcPct val="90000"/>
              </a:lnSpc>
              <a:spcBef>
                <a:spcPts val="0"/>
              </a:spcBef>
              <a:spcAft>
                <a:spcPts val="0"/>
              </a:spcAft>
              <a:buNone/>
            </a:pPr>
            <a:r>
              <a:rPr b="1" lang="en" sz="3000">
                <a:solidFill>
                  <a:schemeClr val="dk1"/>
                </a:solidFill>
              </a:rPr>
              <a:t>Project Background and </a:t>
            </a:r>
            <a:endParaRPr b="1" sz="3000">
              <a:solidFill>
                <a:schemeClr val="dk1"/>
              </a:solidFill>
            </a:endParaRPr>
          </a:p>
          <a:p>
            <a:pPr indent="0" lvl="0" marL="12700" rtl="0" algn="l">
              <a:lnSpc>
                <a:spcPct val="90000"/>
              </a:lnSpc>
              <a:spcBef>
                <a:spcPts val="0"/>
              </a:spcBef>
              <a:spcAft>
                <a:spcPts val="0"/>
              </a:spcAft>
              <a:buNone/>
            </a:pPr>
            <a:r>
              <a:rPr b="1" lang="en" sz="3000">
                <a:solidFill>
                  <a:schemeClr val="dk1"/>
                </a:solidFill>
              </a:rPr>
              <a:t>Motivation</a:t>
            </a:r>
            <a:endParaRPr b="1" sz="3000">
              <a:solidFill>
                <a:schemeClr val="dk1"/>
              </a:solidFill>
            </a:endParaRPr>
          </a:p>
          <a:p>
            <a:pPr indent="0" lvl="0" marL="0" rtl="0" algn="l">
              <a:spcBef>
                <a:spcPts val="0"/>
              </a:spcBef>
              <a:spcAft>
                <a:spcPts val="0"/>
              </a:spcAft>
              <a:buNone/>
            </a:pPr>
            <a:r>
              <a:t/>
            </a:r>
            <a:endParaRPr sz="3000"/>
          </a:p>
        </p:txBody>
      </p:sp>
      <p:sp>
        <p:nvSpPr>
          <p:cNvPr id="132" name="Google Shape;132;p23"/>
          <p:cNvSpPr txBox="1"/>
          <p:nvPr/>
        </p:nvSpPr>
        <p:spPr>
          <a:xfrm>
            <a:off x="416675" y="1095225"/>
            <a:ext cx="4950600" cy="3654900"/>
          </a:xfrm>
          <a:prstGeom prst="rect">
            <a:avLst/>
          </a:prstGeom>
          <a:noFill/>
          <a:ln>
            <a:noFill/>
          </a:ln>
        </p:spPr>
        <p:txBody>
          <a:bodyPr anchorCtr="0" anchor="t" bIns="91425" lIns="91425" spcFirstLastPara="1" rIns="91425" wrap="square" tIns="91425">
            <a:noAutofit/>
          </a:bodyPr>
          <a:lstStyle/>
          <a:p>
            <a:pPr indent="-298450" lvl="0" marL="457200" rtl="0" algn="just">
              <a:spcBef>
                <a:spcPts val="0"/>
              </a:spcBef>
              <a:spcAft>
                <a:spcPts val="0"/>
              </a:spcAft>
              <a:buClr>
                <a:srgbClr val="212121"/>
              </a:buClr>
              <a:buSzPts val="1100"/>
              <a:buFont typeface="Merriweather"/>
              <a:buChar char="●"/>
            </a:pPr>
            <a:r>
              <a:rPr b="1" lang="en" sz="1100">
                <a:solidFill>
                  <a:srgbClr val="212121"/>
                </a:solidFill>
                <a:latin typeface="Merriweather"/>
                <a:ea typeface="Merriweather"/>
                <a:cs typeface="Merriweather"/>
                <a:sym typeface="Merriweather"/>
              </a:rPr>
              <a:t>The rapid urbanization of cities has led to an increase in traffic volume and heightened dependency on well-maintained road infrastructure. However, road anomalies such as potholes, cracks, and obstructions often go unnoticed until they cause significant damage, disrupt traffic flow, or lead to safety hazards.</a:t>
            </a:r>
            <a:endParaRPr b="1" sz="1100">
              <a:solidFill>
                <a:srgbClr val="212121"/>
              </a:solidFill>
              <a:latin typeface="Merriweather"/>
              <a:ea typeface="Merriweather"/>
              <a:cs typeface="Merriweather"/>
              <a:sym typeface="Merriweather"/>
            </a:endParaRPr>
          </a:p>
          <a:p>
            <a:pPr indent="0" lvl="0" marL="0" rtl="0" algn="just">
              <a:spcBef>
                <a:spcPts val="0"/>
              </a:spcBef>
              <a:spcAft>
                <a:spcPts val="0"/>
              </a:spcAft>
              <a:buNone/>
            </a:pPr>
            <a:r>
              <a:t/>
            </a:r>
            <a:endParaRPr b="1" sz="1100">
              <a:solidFill>
                <a:srgbClr val="212121"/>
              </a:solidFill>
              <a:latin typeface="Merriweather"/>
              <a:ea typeface="Merriweather"/>
              <a:cs typeface="Merriweather"/>
              <a:sym typeface="Merriweather"/>
            </a:endParaRPr>
          </a:p>
          <a:p>
            <a:pPr indent="-298450" lvl="0" marL="457200" rtl="0" algn="just">
              <a:spcBef>
                <a:spcPts val="0"/>
              </a:spcBef>
              <a:spcAft>
                <a:spcPts val="0"/>
              </a:spcAft>
              <a:buClr>
                <a:srgbClr val="212121"/>
              </a:buClr>
              <a:buSzPts val="1100"/>
              <a:buFont typeface="Merriweather"/>
              <a:buChar char="●"/>
            </a:pPr>
            <a:r>
              <a:rPr b="1" lang="en" sz="1100">
                <a:solidFill>
                  <a:srgbClr val="212121"/>
                </a:solidFill>
                <a:latin typeface="Merriweather"/>
                <a:ea typeface="Merriweather"/>
                <a:cs typeface="Merriweather"/>
                <a:sym typeface="Merriweather"/>
              </a:rPr>
              <a:t>Traditional methods of road inspection are labor-intensive, time-consuming, and often fail to provide real-time insights, making it challenging for city planners to prioritize maintenance effectively.</a:t>
            </a:r>
            <a:endParaRPr b="1" sz="1100">
              <a:solidFill>
                <a:srgbClr val="212121"/>
              </a:solidFill>
              <a:latin typeface="Merriweather"/>
              <a:ea typeface="Merriweather"/>
              <a:cs typeface="Merriweather"/>
              <a:sym typeface="Merriweather"/>
            </a:endParaRPr>
          </a:p>
          <a:p>
            <a:pPr indent="0" lvl="0" marL="0" rtl="0" algn="just">
              <a:spcBef>
                <a:spcPts val="0"/>
              </a:spcBef>
              <a:spcAft>
                <a:spcPts val="0"/>
              </a:spcAft>
              <a:buNone/>
            </a:pPr>
            <a:r>
              <a:t/>
            </a:r>
            <a:endParaRPr b="1" sz="1100">
              <a:solidFill>
                <a:srgbClr val="212121"/>
              </a:solidFill>
              <a:latin typeface="Merriweather"/>
              <a:ea typeface="Merriweather"/>
              <a:cs typeface="Merriweather"/>
              <a:sym typeface="Merriweather"/>
            </a:endParaRPr>
          </a:p>
          <a:p>
            <a:pPr indent="-298450" lvl="0" marL="457200" rtl="0" algn="just">
              <a:spcBef>
                <a:spcPts val="0"/>
              </a:spcBef>
              <a:spcAft>
                <a:spcPts val="0"/>
              </a:spcAft>
              <a:buClr>
                <a:srgbClr val="212121"/>
              </a:buClr>
              <a:buSzPts val="1100"/>
              <a:buFont typeface="Merriweather"/>
              <a:buChar char="●"/>
            </a:pPr>
            <a:r>
              <a:rPr b="1" lang="en" sz="1100">
                <a:solidFill>
                  <a:srgbClr val="212121"/>
                </a:solidFill>
                <a:latin typeface="Merriweather"/>
                <a:ea typeface="Merriweather"/>
                <a:cs typeface="Merriweather"/>
                <a:sym typeface="Merriweather"/>
              </a:rPr>
              <a:t>Our motivation stems from the urgent need for a smarter, more efficient solution to this problem—one that leverages cutting-edge technology to enhance transportation management.</a:t>
            </a:r>
            <a:endParaRPr b="1" sz="1100">
              <a:solidFill>
                <a:srgbClr val="212121"/>
              </a:solidFill>
              <a:latin typeface="Merriweather"/>
              <a:ea typeface="Merriweather"/>
              <a:cs typeface="Merriweather"/>
              <a:sym typeface="Merriweather"/>
            </a:endParaRPr>
          </a:p>
          <a:p>
            <a:pPr indent="0" lvl="0" marL="457200" rtl="0" algn="just">
              <a:spcBef>
                <a:spcPts val="0"/>
              </a:spcBef>
              <a:spcAft>
                <a:spcPts val="0"/>
              </a:spcAft>
              <a:buNone/>
            </a:pPr>
            <a:r>
              <a:t/>
            </a:r>
            <a:endParaRPr b="1" sz="1100">
              <a:solidFill>
                <a:srgbClr val="212121"/>
              </a:solidFill>
              <a:latin typeface="Merriweather"/>
              <a:ea typeface="Merriweather"/>
              <a:cs typeface="Merriweather"/>
              <a:sym typeface="Merriweather"/>
            </a:endParaRPr>
          </a:p>
          <a:p>
            <a:pPr indent="-298450" lvl="0" marL="457200" rtl="0" algn="just">
              <a:spcBef>
                <a:spcPts val="0"/>
              </a:spcBef>
              <a:spcAft>
                <a:spcPts val="0"/>
              </a:spcAft>
              <a:buClr>
                <a:srgbClr val="212121"/>
              </a:buClr>
              <a:buSzPts val="1100"/>
              <a:buFont typeface="Merriweather"/>
              <a:buChar char="●"/>
            </a:pPr>
            <a:r>
              <a:rPr b="1" lang="en" sz="1100">
                <a:solidFill>
                  <a:srgbClr val="212121"/>
                </a:solidFill>
                <a:latin typeface="Merriweather"/>
                <a:ea typeface="Merriweather"/>
                <a:cs typeface="Merriweather"/>
                <a:sym typeface="Merriweather"/>
              </a:rPr>
              <a:t>By combining UAVs for data collection and AI-powered machine learning models, we aim to provide city authorities with real-time detection and severity estimation of road anomalies.</a:t>
            </a:r>
            <a:endParaRPr b="1" sz="1100">
              <a:solidFill>
                <a:srgbClr val="212121"/>
              </a:solidFill>
              <a:latin typeface="Merriweather"/>
              <a:ea typeface="Merriweather"/>
              <a:cs typeface="Merriweather"/>
              <a:sym typeface="Merriweather"/>
            </a:endParaRPr>
          </a:p>
          <a:p>
            <a:pPr indent="0" lvl="0" marL="0" rtl="0" algn="just">
              <a:spcBef>
                <a:spcPts val="0"/>
              </a:spcBef>
              <a:spcAft>
                <a:spcPts val="0"/>
              </a:spcAft>
              <a:buNone/>
            </a:pPr>
            <a:r>
              <a:t/>
            </a:r>
            <a:endParaRPr b="1" sz="1100">
              <a:solidFill>
                <a:srgbClr val="212121"/>
              </a:solidFill>
              <a:latin typeface="Merriweather"/>
              <a:ea typeface="Merriweather"/>
              <a:cs typeface="Merriweather"/>
              <a:sym typeface="Merriweather"/>
            </a:endParaRPr>
          </a:p>
          <a:p>
            <a:pPr indent="0" lvl="0" marL="0" rtl="0" algn="just">
              <a:spcBef>
                <a:spcPts val="0"/>
              </a:spcBef>
              <a:spcAft>
                <a:spcPts val="0"/>
              </a:spcAft>
              <a:buNone/>
            </a:pPr>
            <a:r>
              <a:t/>
            </a:r>
            <a:endParaRPr b="1" sz="1100">
              <a:solidFill>
                <a:schemeClr val="dk2"/>
              </a:solidFill>
              <a:latin typeface="Merriweather"/>
              <a:ea typeface="Merriweather"/>
              <a:cs typeface="Merriweather"/>
              <a:sym typeface="Merriweather"/>
            </a:endParaRPr>
          </a:p>
          <a:p>
            <a:pPr indent="0" lvl="0" marL="0" rtl="0" algn="just">
              <a:spcBef>
                <a:spcPts val="0"/>
              </a:spcBef>
              <a:spcAft>
                <a:spcPts val="0"/>
              </a:spcAft>
              <a:buNone/>
            </a:pPr>
            <a:r>
              <a:t/>
            </a:r>
            <a:endParaRPr b="1" sz="1100">
              <a:solidFill>
                <a:schemeClr val="dk2"/>
              </a:solidFill>
              <a:latin typeface="Merriweather"/>
              <a:ea typeface="Merriweather"/>
              <a:cs typeface="Merriweather"/>
              <a:sym typeface="Merriweather"/>
            </a:endParaRPr>
          </a:p>
        </p:txBody>
      </p:sp>
      <p:pic>
        <p:nvPicPr>
          <p:cNvPr id="133" name="Google Shape;133;p23"/>
          <p:cNvPicPr preferRelativeResize="0"/>
          <p:nvPr/>
        </p:nvPicPr>
        <p:blipFill>
          <a:blip r:embed="rId3">
            <a:alphaModFix/>
          </a:blip>
          <a:stretch>
            <a:fillRect/>
          </a:stretch>
        </p:blipFill>
        <p:spPr>
          <a:xfrm>
            <a:off x="5683825" y="0"/>
            <a:ext cx="3460176" cy="3654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9950" y="175925"/>
            <a:ext cx="8243400" cy="359700"/>
          </a:xfrm>
          <a:prstGeom prst="rect">
            <a:avLst/>
          </a:prstGeom>
        </p:spPr>
        <p:txBody>
          <a:bodyPr anchorCtr="0" anchor="ctr" bIns="91425" lIns="91425" spcFirstLastPara="1" rIns="91425" wrap="square" tIns="91425">
            <a:noAutofit/>
          </a:bodyPr>
          <a:lstStyle/>
          <a:p>
            <a:pPr indent="0" lvl="0" marL="12700" rtl="0" algn="l">
              <a:lnSpc>
                <a:spcPct val="90000"/>
              </a:lnSpc>
              <a:spcBef>
                <a:spcPts val="0"/>
              </a:spcBef>
              <a:spcAft>
                <a:spcPts val="0"/>
              </a:spcAft>
              <a:buNone/>
            </a:pPr>
            <a:r>
              <a:t/>
            </a:r>
            <a:endParaRPr b="1" sz="3000">
              <a:solidFill>
                <a:schemeClr val="dk1"/>
              </a:solidFill>
            </a:endParaRPr>
          </a:p>
          <a:p>
            <a:pPr indent="0" lvl="0" marL="12700" rtl="0" algn="l">
              <a:lnSpc>
                <a:spcPct val="90000"/>
              </a:lnSpc>
              <a:spcBef>
                <a:spcPts val="0"/>
              </a:spcBef>
              <a:spcAft>
                <a:spcPts val="0"/>
              </a:spcAft>
              <a:buNone/>
            </a:pPr>
            <a:r>
              <a:t/>
            </a:r>
            <a:endParaRPr b="1" sz="3000">
              <a:solidFill>
                <a:schemeClr val="dk1"/>
              </a:solidFill>
            </a:endParaRPr>
          </a:p>
          <a:p>
            <a:pPr indent="0" lvl="0" marL="12700" rtl="0" algn="l">
              <a:lnSpc>
                <a:spcPct val="90000"/>
              </a:lnSpc>
              <a:spcBef>
                <a:spcPts val="0"/>
              </a:spcBef>
              <a:spcAft>
                <a:spcPts val="0"/>
              </a:spcAft>
              <a:buNone/>
            </a:pPr>
            <a:r>
              <a:rPr b="1" lang="en" sz="3000">
                <a:solidFill>
                  <a:schemeClr val="dk1"/>
                </a:solidFill>
              </a:rPr>
              <a:t>Project Objectives and Needs</a:t>
            </a:r>
            <a:endParaRPr b="1" sz="3000">
              <a:solidFill>
                <a:schemeClr val="dk1"/>
              </a:solidFill>
            </a:endParaRPr>
          </a:p>
          <a:p>
            <a:pPr indent="0" lvl="0" marL="0" rtl="0" algn="l">
              <a:spcBef>
                <a:spcPts val="0"/>
              </a:spcBef>
              <a:spcAft>
                <a:spcPts val="0"/>
              </a:spcAft>
              <a:buNone/>
            </a:pPr>
            <a:r>
              <a:t/>
            </a:r>
            <a:endParaRPr b="1" sz="3000"/>
          </a:p>
        </p:txBody>
      </p:sp>
      <p:graphicFrame>
        <p:nvGraphicFramePr>
          <p:cNvPr id="139" name="Google Shape;139;p24"/>
          <p:cNvGraphicFramePr/>
          <p:nvPr/>
        </p:nvGraphicFramePr>
        <p:xfrm>
          <a:off x="319950" y="886850"/>
          <a:ext cx="3000000" cy="3000000"/>
        </p:xfrm>
        <a:graphic>
          <a:graphicData uri="http://schemas.openxmlformats.org/drawingml/2006/table">
            <a:tbl>
              <a:tblPr>
                <a:noFill/>
                <a:tableStyleId>{0A5E23A6-C443-4758-85F2-FEDCC1187D0E}</a:tableStyleId>
              </a:tblPr>
              <a:tblGrid>
                <a:gridCol w="1149725"/>
                <a:gridCol w="3173175"/>
              </a:tblGrid>
              <a:tr h="381950">
                <a:tc>
                  <a:txBody>
                    <a:bodyPr/>
                    <a:lstStyle/>
                    <a:p>
                      <a:pPr indent="0" lvl="0" marL="0" rtl="0" algn="ctr">
                        <a:lnSpc>
                          <a:spcPct val="115000"/>
                        </a:lnSpc>
                        <a:spcBef>
                          <a:spcPts val="0"/>
                        </a:spcBef>
                        <a:spcAft>
                          <a:spcPts val="0"/>
                        </a:spcAft>
                        <a:buNone/>
                      </a:pPr>
                      <a:r>
                        <a:rPr b="1" lang="en" sz="1000"/>
                        <a:t>Objective</a:t>
                      </a:r>
                      <a:endParaRPr b="1"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Details</a:t>
                      </a:r>
                      <a:endParaRPr b="1"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31175">
                <a:tc>
                  <a:txBody>
                    <a:bodyPr/>
                    <a:lstStyle/>
                    <a:p>
                      <a:pPr indent="0" lvl="0" marL="0" rtl="0" algn="l">
                        <a:lnSpc>
                          <a:spcPct val="115000"/>
                        </a:lnSpc>
                        <a:spcBef>
                          <a:spcPts val="0"/>
                        </a:spcBef>
                        <a:spcAft>
                          <a:spcPts val="0"/>
                        </a:spcAft>
                        <a:buNone/>
                      </a:pPr>
                      <a:r>
                        <a:rPr lang="en" sz="1000"/>
                        <a:t>Enhance Road Safety</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Detect road anomalies like potholes, cracks, and debris in real-time to reduce traffic accidents.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725750">
                <a:tc>
                  <a:txBody>
                    <a:bodyPr/>
                    <a:lstStyle/>
                    <a:p>
                      <a:pPr indent="0" lvl="0" marL="0" rtl="0" algn="l">
                        <a:lnSpc>
                          <a:spcPct val="115000"/>
                        </a:lnSpc>
                        <a:spcBef>
                          <a:spcPts val="0"/>
                        </a:spcBef>
                        <a:spcAft>
                          <a:spcPts val="0"/>
                        </a:spcAft>
                        <a:buNone/>
                      </a:pPr>
                      <a:r>
                        <a:rPr lang="en" sz="1000"/>
                        <a:t>Improve Transportation Management</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Provide actionable insights to prioritize and schedule road maintenance tasks effectively.</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725750">
                <a:tc>
                  <a:txBody>
                    <a:bodyPr/>
                    <a:lstStyle/>
                    <a:p>
                      <a:pPr indent="0" lvl="0" marL="0" rtl="0" algn="l">
                        <a:lnSpc>
                          <a:spcPct val="115000"/>
                        </a:lnSpc>
                        <a:spcBef>
                          <a:spcPts val="0"/>
                        </a:spcBef>
                        <a:spcAft>
                          <a:spcPts val="0"/>
                        </a:spcAft>
                        <a:buNone/>
                      </a:pPr>
                      <a:r>
                        <a:rPr lang="en" sz="1000"/>
                        <a:t>Automated Anomaly Detection</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Use advanced ML models (YOLOv5, YOLOv8, SSD, Vision Transformers) for accurate anomaly detection.</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31175">
                <a:tc>
                  <a:txBody>
                    <a:bodyPr/>
                    <a:lstStyle/>
                    <a:p>
                      <a:pPr indent="0" lvl="0" marL="0" rtl="0" algn="l">
                        <a:lnSpc>
                          <a:spcPct val="115000"/>
                        </a:lnSpc>
                        <a:spcBef>
                          <a:spcPts val="0"/>
                        </a:spcBef>
                        <a:spcAft>
                          <a:spcPts val="0"/>
                        </a:spcAft>
                        <a:buNone/>
                      </a:pPr>
                      <a:r>
                        <a:rPr lang="en" sz="1000"/>
                        <a:t>Severity Estimation</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Classify detected anomalies into severity levels (low, medium, high) for prioritization.</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31175">
                <a:tc>
                  <a:txBody>
                    <a:bodyPr/>
                    <a:lstStyle/>
                    <a:p>
                      <a:pPr indent="0" lvl="0" marL="0" rtl="0" algn="l">
                        <a:lnSpc>
                          <a:spcPct val="115000"/>
                        </a:lnSpc>
                        <a:spcBef>
                          <a:spcPts val="0"/>
                        </a:spcBef>
                        <a:spcAft>
                          <a:spcPts val="0"/>
                        </a:spcAft>
                        <a:buNone/>
                      </a:pPr>
                      <a:r>
                        <a:rPr lang="en" sz="1000"/>
                        <a:t>Scalable System Design</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Build a cloud-based system to handle large datasets collected by UAVs.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31175">
                <a:tc>
                  <a:txBody>
                    <a:bodyPr/>
                    <a:lstStyle/>
                    <a:p>
                      <a:pPr indent="0" lvl="0" marL="0" rtl="0" algn="l">
                        <a:lnSpc>
                          <a:spcPct val="115000"/>
                        </a:lnSpc>
                        <a:spcBef>
                          <a:spcPts val="0"/>
                        </a:spcBef>
                        <a:spcAft>
                          <a:spcPts val="0"/>
                        </a:spcAft>
                        <a:buNone/>
                      </a:pPr>
                      <a:r>
                        <a:rPr lang="en" sz="1000"/>
                        <a:t>User-Friendly Interface</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Develop an intuitive web dashboard for displaying anomalies, locations, and generating reports.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31175">
                <a:tc>
                  <a:txBody>
                    <a:bodyPr/>
                    <a:lstStyle/>
                    <a:p>
                      <a:pPr indent="0" lvl="0" marL="0" rtl="0" algn="l">
                        <a:lnSpc>
                          <a:spcPct val="115000"/>
                        </a:lnSpc>
                        <a:spcBef>
                          <a:spcPts val="0"/>
                        </a:spcBef>
                        <a:spcAft>
                          <a:spcPts val="0"/>
                        </a:spcAft>
                        <a:buNone/>
                      </a:pPr>
                      <a:r>
                        <a:rPr lang="en" sz="1000"/>
                        <a:t>Real-Time Data Processing</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Ensure timely updates from UAV-captured images for proactive road condition management.</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bl>
          </a:graphicData>
        </a:graphic>
      </p:graphicFrame>
      <p:graphicFrame>
        <p:nvGraphicFramePr>
          <p:cNvPr id="140" name="Google Shape;140;p24"/>
          <p:cNvGraphicFramePr/>
          <p:nvPr/>
        </p:nvGraphicFramePr>
        <p:xfrm>
          <a:off x="4864975" y="886825"/>
          <a:ext cx="3000000" cy="3000000"/>
        </p:xfrm>
        <a:graphic>
          <a:graphicData uri="http://schemas.openxmlformats.org/drawingml/2006/table">
            <a:tbl>
              <a:tblPr>
                <a:noFill/>
                <a:tableStyleId>{0A5E23A6-C443-4758-85F2-FEDCC1187D0E}</a:tableStyleId>
              </a:tblPr>
              <a:tblGrid>
                <a:gridCol w="1170475"/>
                <a:gridCol w="2724125"/>
              </a:tblGrid>
              <a:tr h="222850">
                <a:tc>
                  <a:txBody>
                    <a:bodyPr/>
                    <a:lstStyle/>
                    <a:p>
                      <a:pPr indent="0" lvl="0" marL="0" rtl="0" algn="ctr">
                        <a:lnSpc>
                          <a:spcPct val="115000"/>
                        </a:lnSpc>
                        <a:spcBef>
                          <a:spcPts val="0"/>
                        </a:spcBef>
                        <a:spcAft>
                          <a:spcPts val="0"/>
                        </a:spcAft>
                        <a:buNone/>
                      </a:pPr>
                      <a:r>
                        <a:rPr b="1" lang="en" sz="1000"/>
                        <a:t>Need</a:t>
                      </a:r>
                      <a:endParaRPr b="1"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Details</a:t>
                      </a:r>
                      <a:endParaRPr b="1"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824600">
                <a:tc>
                  <a:txBody>
                    <a:bodyPr/>
                    <a:lstStyle/>
                    <a:p>
                      <a:pPr indent="0" lvl="0" marL="0" rtl="0" algn="l">
                        <a:lnSpc>
                          <a:spcPct val="115000"/>
                        </a:lnSpc>
                        <a:spcBef>
                          <a:spcPts val="0"/>
                        </a:spcBef>
                        <a:spcAft>
                          <a:spcPts val="0"/>
                        </a:spcAft>
                        <a:buNone/>
                      </a:pPr>
                      <a:r>
                        <a:rPr lang="en" sz="1000"/>
                        <a:t>Advanced Machine Learning Models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Implement state-of-the-art AI models for anomaly detection and severity estimation.</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624025">
                <a:tc>
                  <a:txBody>
                    <a:bodyPr/>
                    <a:lstStyle/>
                    <a:p>
                      <a:pPr indent="0" lvl="0" marL="0" rtl="0" algn="l">
                        <a:lnSpc>
                          <a:spcPct val="115000"/>
                        </a:lnSpc>
                        <a:spcBef>
                          <a:spcPts val="0"/>
                        </a:spcBef>
                        <a:spcAft>
                          <a:spcPts val="0"/>
                        </a:spcAft>
                        <a:buNone/>
                      </a:pPr>
                      <a:r>
                        <a:rPr lang="en" sz="1000"/>
                        <a:t>Data Collection and Storage</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Use UAVs for high-resolution image collection and Google Cloud Storage for scalability.</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23450">
                <a:tc>
                  <a:txBody>
                    <a:bodyPr/>
                    <a:lstStyle/>
                    <a:p>
                      <a:pPr indent="0" lvl="0" marL="0" rtl="0" algn="l">
                        <a:lnSpc>
                          <a:spcPct val="115000"/>
                        </a:lnSpc>
                        <a:spcBef>
                          <a:spcPts val="0"/>
                        </a:spcBef>
                        <a:spcAft>
                          <a:spcPts val="0"/>
                        </a:spcAft>
                        <a:buNone/>
                      </a:pPr>
                      <a:r>
                        <a:rPr lang="en" sz="1000"/>
                        <a:t>Backend System</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Utilize Flask for integrating ML models and managing data pipelines.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624025">
                <a:tc>
                  <a:txBody>
                    <a:bodyPr/>
                    <a:lstStyle/>
                    <a:p>
                      <a:pPr indent="0" lvl="0" marL="0" rtl="0" algn="l">
                        <a:lnSpc>
                          <a:spcPct val="115000"/>
                        </a:lnSpc>
                        <a:spcBef>
                          <a:spcPts val="0"/>
                        </a:spcBef>
                        <a:spcAft>
                          <a:spcPts val="0"/>
                        </a:spcAft>
                        <a:buNone/>
                      </a:pPr>
                      <a:r>
                        <a:rPr lang="en" sz="1000"/>
                        <a:t>Interactive Dashboard</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Use React for visualization and enabling anomaly filtering and reporting.</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23450">
                <a:tc>
                  <a:txBody>
                    <a:bodyPr/>
                    <a:lstStyle/>
                    <a:p>
                      <a:pPr indent="0" lvl="0" marL="0" rtl="0" algn="l">
                        <a:lnSpc>
                          <a:spcPct val="115000"/>
                        </a:lnSpc>
                        <a:spcBef>
                          <a:spcPts val="0"/>
                        </a:spcBef>
                        <a:spcAft>
                          <a:spcPts val="0"/>
                        </a:spcAft>
                        <a:buNone/>
                      </a:pPr>
                      <a:r>
                        <a:rPr lang="en" sz="1000"/>
                        <a:t>Integration via APIs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Employ FAST APIs for smooth backend-to-frontend communication.</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23450">
                <a:tc>
                  <a:txBody>
                    <a:bodyPr/>
                    <a:lstStyle/>
                    <a:p>
                      <a:pPr indent="0" lvl="0" marL="0" rtl="0" algn="l">
                        <a:lnSpc>
                          <a:spcPct val="115000"/>
                        </a:lnSpc>
                        <a:spcBef>
                          <a:spcPts val="0"/>
                        </a:spcBef>
                        <a:spcAft>
                          <a:spcPts val="0"/>
                        </a:spcAft>
                        <a:buNone/>
                      </a:pPr>
                      <a:r>
                        <a:rPr lang="en" sz="1000"/>
                        <a:t>Real-Time Insights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Process UAV-captured images and update the dashboard in real-time.</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23450">
                <a:tc>
                  <a:txBody>
                    <a:bodyPr/>
                    <a:lstStyle/>
                    <a:p>
                      <a:pPr indent="0" lvl="0" marL="0" rtl="0" algn="l">
                        <a:lnSpc>
                          <a:spcPct val="115000"/>
                        </a:lnSpc>
                        <a:spcBef>
                          <a:spcPts val="0"/>
                        </a:spcBef>
                        <a:spcAft>
                          <a:spcPts val="0"/>
                        </a:spcAft>
                        <a:buNone/>
                      </a:pPr>
                      <a:r>
                        <a:rPr lang="en" sz="1000"/>
                        <a:t>Scalability and Flexibility</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Design the system to adapt to larger urban areas and future expansions.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nvSpPr>
        <p:spPr>
          <a:xfrm>
            <a:off x="97700" y="102875"/>
            <a:ext cx="8643300" cy="600300"/>
          </a:xfrm>
          <a:prstGeom prst="rect">
            <a:avLst/>
          </a:prstGeom>
          <a:noFill/>
          <a:ln>
            <a:noFill/>
          </a:ln>
        </p:spPr>
        <p:txBody>
          <a:bodyPr anchorCtr="0" anchor="t" bIns="91425" lIns="91425" spcFirstLastPara="1" rIns="91425" wrap="square" tIns="91425">
            <a:spAutoFit/>
          </a:bodyPr>
          <a:lstStyle/>
          <a:p>
            <a:pPr indent="0" lvl="0" marL="12700" rtl="0" algn="l">
              <a:lnSpc>
                <a:spcPct val="90000"/>
              </a:lnSpc>
              <a:spcBef>
                <a:spcPts val="0"/>
              </a:spcBef>
              <a:spcAft>
                <a:spcPts val="0"/>
              </a:spcAft>
              <a:buNone/>
            </a:pPr>
            <a:r>
              <a:rPr b="1" lang="en" sz="3000">
                <a:solidFill>
                  <a:schemeClr val="dk1"/>
                </a:solidFill>
                <a:latin typeface="Merriweather"/>
                <a:ea typeface="Merriweather"/>
                <a:cs typeface="Merriweather"/>
                <a:sym typeface="Merriweather"/>
              </a:rPr>
              <a:t>Data Engineering</a:t>
            </a:r>
            <a:endParaRPr b="1" sz="3000">
              <a:latin typeface="Merriweather"/>
              <a:ea typeface="Merriweather"/>
              <a:cs typeface="Merriweather"/>
              <a:sym typeface="Merriweather"/>
            </a:endParaRPr>
          </a:p>
        </p:txBody>
      </p:sp>
      <p:pic>
        <p:nvPicPr>
          <p:cNvPr id="146" name="Google Shape;146;p25"/>
          <p:cNvPicPr preferRelativeResize="0"/>
          <p:nvPr/>
        </p:nvPicPr>
        <p:blipFill>
          <a:blip r:embed="rId3">
            <a:alphaModFix/>
          </a:blip>
          <a:stretch>
            <a:fillRect/>
          </a:stretch>
        </p:blipFill>
        <p:spPr>
          <a:xfrm>
            <a:off x="632700" y="703175"/>
            <a:ext cx="7573299" cy="439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